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3" r:id="rId6"/>
    <p:sldId id="265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9" d="100"/>
          <a:sy n="109" d="100"/>
        </p:scale>
        <p:origin x="11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י'/סיון/תשע"ח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8626" y="3413700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"נשא"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83" y="4797152"/>
            <a:ext cx="2411921" cy="1604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15754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545" y="281131"/>
            <a:ext cx="6912768" cy="60478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בְּפָרָשַׁת נָשׂא אָנוּ לְמֵדִּים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עַל תַּפְקִידֵי בְּנֵי גֵּרְשׁוֹן וּמְרָרִי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הלויים.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וְכֵן עַל מִנְיָן בְנֵי גֵּרְשׁוֹן, קְהָת וּמְרָרִי שלא נספרו עם שאר השבטים,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בגלל חשיבותם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בנפרד הם נמנים. </a:t>
            </a: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הפרשה מספרת על אדם שרצה להיות קדוש במיוחד,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נזיר,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בכל מיני דברים עליו להיות זהיר.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אסור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לו לֶאֱכֹל אוֹ לִשְׁתוֹת עֲנָבִים וּמוּצְרֵי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ענבים,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הוּא אֵינוֹ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מגלח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אֵת רֹאשׁוֹ וְאָסוּר לוֹ </a:t>
            </a:r>
            <a:r>
              <a:rPr lang="he-IL" sz="2400" dirty="0" err="1" smtClean="0">
                <a:latin typeface="Guttman Stam" panose="02010401010101010101" pitchFamily="2" charset="-79"/>
                <a:cs typeface="Guttman Stam" panose="02010401010101010101" pitchFamily="2" charset="-79"/>
              </a:rPr>
              <a:t>להטמא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לְמֵתים.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endParaRPr lang="en-US" dirty="0">
              <a:cs typeface="Guttman Stam" panose="02010401010101010101" pitchFamily="2" charset="-79"/>
            </a:endParaRPr>
          </a:p>
        </p:txBody>
      </p:sp>
      <p:pic>
        <p:nvPicPr>
          <p:cNvPr id="1026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08720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720" y="3573016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2514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094" y="5301208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523" y="5301208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15754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548680"/>
            <a:ext cx="6912768" cy="67864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בְּסוֹף תְּקוּפַת נְזִירוּתוֹ הוּא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מֵבִיא קורבנות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מגלח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אֵת שְׂעָרוֹ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ראש </a:t>
            </a:r>
            <a:r>
              <a:rPr lang="he-IL" sz="2400" dirty="0" err="1" smtClean="0">
                <a:latin typeface="Guttman Stam" panose="02010401010101010101" pitchFamily="2" charset="-79"/>
                <a:cs typeface="Guttman Stam" panose="02010401010101010101" pitchFamily="2" charset="-79"/>
              </a:rPr>
              <a:t>ווחיים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רגילים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חוזר לחיות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ה' </a:t>
            </a:r>
            <a:r>
              <a:rPr lang="he-IL" sz="2400" dirty="0" err="1">
                <a:latin typeface="Guttman Stam" panose="02010401010101010101" pitchFamily="2" charset="-79"/>
                <a:cs typeface="Guttman Stam" panose="02010401010101010101" pitchFamily="2" charset="-79"/>
              </a:rPr>
              <a:t>צִוָּה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 אֶת אַהֲרֹן וּבָנָיו לְבָרֵךְ אֵת בְּנֵי יִשְׂרָאֵל "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בברכת כוהנים"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אותה, אנחנו, כל בוקר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בתפילה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אנחנו אומרים.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בַּיּוֹם שֶׁמֹּשֶׁה </a:t>
            </a:r>
            <a:r>
              <a:rPr lang="he-IL" sz="2400" dirty="0" err="1">
                <a:latin typeface="Guttman Stam" panose="02010401010101010101" pitchFamily="2" charset="-79"/>
                <a:cs typeface="Guttman Stam" panose="02010401010101010101" pitchFamily="2" charset="-79"/>
              </a:rPr>
              <a:t>סִיֵּם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 לִבְנוֹת אֵת הַמִּשְׁכָּן,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ראשי 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הַשְּׁבָטִים הֵבִיאוּ מתנות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מועילות,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שְׁנֵים עָשָׂר רָאשֵׁי בָּקָר ושֵׁשׁ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עגלות.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מַתָּנָה זוֹ סִיְּעָה לַלְוִיִּם,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לְהַעֲבִיר אֶת הַמִּשְׁכָּן כשמִמָּקוֹם לַמָּקוֹם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עוברים.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32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  </a:t>
            </a:r>
            <a:endParaRPr lang="en-US" sz="32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endParaRPr lang="en-US" dirty="0">
              <a:cs typeface="Guttman Stam" panose="02010401010101010101" pitchFamily="2" charset="-79"/>
            </a:endParaRPr>
          </a:p>
        </p:txBody>
      </p:sp>
      <p:pic>
        <p:nvPicPr>
          <p:cNvPr id="4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20688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40" y="1196752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276872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544" y="2265739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98" y="2918009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936" y="3413209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632" y="4483335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088" y="5553460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66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15754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1412776"/>
            <a:ext cx="6912768" cy="37888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רָאשֵׁי הַשְּׁבָטִים הֵבִיאוּ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לַחנוכת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הַמשכן קורבנות ומתנות.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הַתּוֹרָה חוזרת ומְפָרֶטֶת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שנים עשר פעמים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,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אֶת הַקָּרְבָּנוֹת והמתנות שהביאו כל הַנְּשִׂיאִים.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לַמְרוֹת שכל הנשיאים הֵבִיאוּ אֶת אוֹתוֹ הַקָּרְבָּן,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בכל אחד מימי חנוכת המשכן.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endParaRPr lang="en-US" dirty="0">
              <a:cs typeface="Guttman Stam" panose="02010401010101010101" pitchFamily="2" charset="-79"/>
            </a:endParaRPr>
          </a:p>
        </p:txBody>
      </p:sp>
      <p:pic>
        <p:nvPicPr>
          <p:cNvPr id="4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136" y="148478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136" y="256490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2167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44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15754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836712"/>
            <a:ext cx="6912768" cy="48968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סָּךְ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כֹּל  מַתָּנוֹת הַנְּשִׂיאִים הָיָה: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כלים: 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12 קְעָרוֹת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כסף,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12 מִזְרְקֵי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כסף,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12 כַּפּוֹת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זהב.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בָּקָר לְקָרְבָּנוֹת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עולה: 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12 פָּרִים, 12 אֵילִים, 12 כְּבָשִׁים בְּנֵי שָׁנָה וּמִנְחָתָם, 12 שְׂעִירֵי עִזִּים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לְחטאת.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בָּקָר לְזִבְחֵי </a:t>
            </a:r>
            <a:r>
              <a:rPr lang="he-IL" sz="2400" dirty="0" smtClean="0">
                <a:latin typeface="Guttman Stam" panose="02010401010101010101" pitchFamily="2" charset="-79"/>
                <a:cs typeface="Guttman Stam" panose="02010401010101010101" pitchFamily="2" charset="-79"/>
              </a:rPr>
              <a:t>שלמים:  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24 פָּרִים,  60 אֵילִים, 60 שְׂעִירֵי עִזִּים (זְכָרִים - "</a:t>
            </a:r>
            <a:r>
              <a:rPr lang="he-IL" sz="2400" dirty="0" err="1">
                <a:latin typeface="Guttman Stam" panose="02010401010101010101" pitchFamily="2" charset="-79"/>
                <a:cs typeface="Guttman Stam" panose="02010401010101010101" pitchFamily="2" charset="-79"/>
              </a:rPr>
              <a:t>עַתּוּדִים</a:t>
            </a:r>
            <a:r>
              <a:rPr lang="he-IL" sz="2400" dirty="0">
                <a:latin typeface="Guttman Stam" panose="02010401010101010101" pitchFamily="2" charset="-79"/>
                <a:cs typeface="Guttman Stam" panose="02010401010101010101" pitchFamily="2" charset="-79"/>
              </a:rPr>
              <a:t>") ו- 60 כְּבָשִׁים בְּנֵי שָׁנָה.  </a:t>
            </a:r>
            <a:endParaRPr lang="en-US" sz="2400" dirty="0">
              <a:cs typeface="Guttman Stam" panose="02010401010101010101" pitchFamily="2" charset="-79"/>
            </a:endParaRPr>
          </a:p>
          <a:p>
            <a:pPr>
              <a:lnSpc>
                <a:spcPct val="150000"/>
              </a:lnSpc>
            </a:pPr>
            <a:endParaRPr lang="en-US" dirty="0">
              <a:cs typeface="Guttman Stam" panose="02010401010101010101" pitchFamily="2" charset="-79"/>
            </a:endParaRPr>
          </a:p>
        </p:txBody>
      </p:sp>
      <p:pic>
        <p:nvPicPr>
          <p:cNvPr id="4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714" y="148478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8478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38" y="1484784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80637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08" y="3121867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â«×××©××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76490"/>
            <a:ext cx="1073696" cy="6522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23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254</Words>
  <Application>Microsoft Office PowerPoint</Application>
  <PresentationFormat>‫הצגה על המסך (4:3)</PresentationFormat>
  <Paragraphs>30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1" baseType="lpstr">
      <vt:lpstr>Arial</vt:lpstr>
      <vt:lpstr>Calibri</vt:lpstr>
      <vt:lpstr>Guttman Stam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Owner</cp:lastModifiedBy>
  <cp:revision>44</cp:revision>
  <dcterms:created xsi:type="dcterms:W3CDTF">2016-09-01T07:22:18Z</dcterms:created>
  <dcterms:modified xsi:type="dcterms:W3CDTF">2018-05-24T17:23:51Z</dcterms:modified>
</cp:coreProperties>
</file>