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89" r:id="rId2"/>
    <p:sldId id="256" r:id="rId3"/>
    <p:sldId id="290" r:id="rId4"/>
    <p:sldId id="257" r:id="rId5"/>
    <p:sldId id="292" r:id="rId6"/>
    <p:sldId id="293" r:id="rId7"/>
    <p:sldId id="258" r:id="rId8"/>
    <p:sldId id="260" r:id="rId9"/>
    <p:sldId id="270" r:id="rId10"/>
    <p:sldId id="261" r:id="rId11"/>
    <p:sldId id="259" r:id="rId12"/>
    <p:sldId id="286" r:id="rId13"/>
    <p:sldId id="291" r:id="rId14"/>
    <p:sldId id="262" r:id="rId15"/>
    <p:sldId id="263" r:id="rId16"/>
    <p:sldId id="294" r:id="rId17"/>
    <p:sldId id="296" r:id="rId18"/>
    <p:sldId id="279" r:id="rId19"/>
    <p:sldId id="264" r:id="rId20"/>
    <p:sldId id="265" r:id="rId21"/>
    <p:sldId id="266" r:id="rId22"/>
    <p:sldId id="267" r:id="rId23"/>
    <p:sldId id="268" r:id="rId24"/>
    <p:sldId id="269" r:id="rId25"/>
    <p:sldId id="271" r:id="rId26"/>
    <p:sldId id="272" r:id="rId27"/>
    <p:sldId id="273" r:id="rId28"/>
    <p:sldId id="274" r:id="rId29"/>
    <p:sldId id="275" r:id="rId30"/>
    <p:sldId id="276" r:id="rId31"/>
    <p:sldId id="277" r:id="rId32"/>
    <p:sldId id="278" r:id="rId33"/>
    <p:sldId id="280" r:id="rId34"/>
    <p:sldId id="281" r:id="rId35"/>
    <p:sldId id="282" r:id="rId36"/>
    <p:sldId id="283" r:id="rId37"/>
    <p:sldId id="284" r:id="rId38"/>
    <p:sldId id="287" r:id="rId39"/>
    <p:sldId id="288" r:id="rId40"/>
    <p:sldId id="285" r:id="rId41"/>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8" d="100"/>
          <a:sy n="68" d="100"/>
        </p:scale>
        <p:origin x="144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D352E78-B305-41BD-8341-468C9A24F9B3}" type="slidenum">
              <a:rPr lang="he-IL" smtClean="0"/>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D352E78-B305-41BD-8341-468C9A24F9B3}" type="slidenum">
              <a:rPr lang="he-IL" smtClean="0"/>
              <a:t>‹#›</a:t>
            </a:fld>
            <a:endParaRPr lang="he-IL"/>
          </a:p>
        </p:txBody>
      </p:sp>
      <p:sp>
        <p:nvSpPr>
          <p:cNvPr id="7" name="Title 6"/>
          <p:cNvSpPr>
            <a:spLocks noGrp="1"/>
          </p:cNvSpPr>
          <p:nvPr>
            <p:ph type="title"/>
          </p:nvPr>
        </p:nvSpPr>
        <p:spPr/>
        <p:txBody>
          <a:bodyPr/>
          <a:lstStyle/>
          <a:p>
            <a:r>
              <a:rPr lang="he-IL"/>
              <a:t>לחץ כדי לערוך סגנון כותרת של תבנית בסיס</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D352E78-B305-41BD-8341-468C9A24F9B3}" type="slidenum">
              <a:rPr lang="he-IL" smtClean="0"/>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5" name="Date Placeholder 4"/>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D352E78-B305-41BD-8341-468C9A24F9B3}" type="slidenum">
              <a:rPr lang="he-IL" smtClean="0"/>
              <a:t>‹#›</a:t>
            </a:fld>
            <a:endParaRPr lang="he-IL"/>
          </a:p>
        </p:txBody>
      </p:sp>
      <p:sp>
        <p:nvSpPr>
          <p:cNvPr id="9" name="Content Placeholder 8"/>
          <p:cNvSpPr>
            <a:spLocks noGrp="1"/>
          </p:cNvSpPr>
          <p:nvPr>
            <p:ph sz="quarter" idx="13"/>
          </p:nvPr>
        </p:nvSpPr>
        <p:spPr>
          <a:xfrm>
            <a:off x="676655" y="2679192"/>
            <a:ext cx="3822192" cy="34472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4D352E78-B305-41BD-8341-468C9A24F9B3}" type="slidenum">
              <a:rPr lang="he-IL" smtClean="0"/>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4D352E78-B305-41BD-8341-468C9A24F9B3}" type="slidenum">
              <a:rPr lang="he-IL" smtClean="0"/>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4D352E78-B305-41BD-8341-468C9A24F9B3}"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D352E78-B305-41BD-8341-468C9A24F9B3}" type="slidenum">
              <a:rPr lang="he-IL" smtClean="0"/>
              <a:t>‹#›</a:t>
            </a:fld>
            <a:endParaRPr lang="he-IL"/>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D352E78-B305-41BD-8341-468C9A24F9B3}" type="slidenum">
              <a:rPr lang="he-IL" smtClean="0"/>
              <a:t>‹#›</a:t>
            </a:fld>
            <a:endParaRPr lang="he-IL"/>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D352E78-B305-41BD-8341-468C9A24F9B3}"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2313BB5-7B2C-4161-86A5-60BC340CD143}" type="datetimeFigureOut">
              <a:rPr lang="he-IL" smtClean="0"/>
              <a:t>י"א/תשרי/תשפ"ב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D352E78-B305-41BD-8341-468C9A24F9B3}" type="slidenum">
              <a:rPr lang="he-IL" smtClean="0"/>
              <a:t>‹#›</a:t>
            </a:fld>
            <a:endParaRPr lang="he-IL"/>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2313BB5-7B2C-4161-86A5-60BC340CD143}" type="datetimeFigureOut">
              <a:rPr lang="he-IL" smtClean="0"/>
              <a:t>י"א/תשרי/תשפ"ב</a:t>
            </a:fld>
            <a:endParaRPr lang="he-IL"/>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he-IL"/>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D352E78-B305-41BD-8341-468C9A24F9B3}" type="slidenum">
              <a:rPr lang="he-IL" smtClean="0"/>
              <a:t>‹#›</a:t>
            </a:fld>
            <a:endParaRPr lang="he-IL"/>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בניית סוכה - כל הפרטים - הרב של האינטרנט">
            <a:extLst>
              <a:ext uri="{FF2B5EF4-FFF2-40B4-BE49-F238E27FC236}">
                <a16:creationId xmlns:a16="http://schemas.microsoft.com/office/drawing/2014/main" id="{2F742D04-3888-41DE-B820-11D6283966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427" t="6713" r="18833" b="4459"/>
          <a:stretch/>
        </p:blipFill>
        <p:spPr bwMode="auto">
          <a:xfrm>
            <a:off x="179512" y="1834538"/>
            <a:ext cx="5040560" cy="48348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מלבן 3">
            <a:extLst>
              <a:ext uri="{FF2B5EF4-FFF2-40B4-BE49-F238E27FC236}">
                <a16:creationId xmlns:a16="http://schemas.microsoft.com/office/drawing/2014/main" id="{052A87F8-FD67-4C13-85CE-EFAA4E740315}"/>
              </a:ext>
            </a:extLst>
          </p:cNvPr>
          <p:cNvSpPr/>
          <p:nvPr/>
        </p:nvSpPr>
        <p:spPr>
          <a:xfrm>
            <a:off x="1619672" y="188638"/>
            <a:ext cx="6370654" cy="1800493"/>
          </a:xfrm>
          <a:prstGeom prst="rect">
            <a:avLst/>
          </a:prstGeom>
        </p:spPr>
        <p:txBody>
          <a:bodyPr wrap="none">
            <a:spAutoFit/>
          </a:bodyPr>
          <a:lstStyle/>
          <a:p>
            <a:r>
              <a:rPr lang="he-IL" sz="11100" b="1" dirty="0">
                <a:ln w="12700">
                  <a:solidFill>
                    <a:schemeClr val="tx2">
                      <a:satMod val="155000"/>
                    </a:schemeClr>
                  </a:solidFill>
                  <a:prstDash val="solid"/>
                </a:ln>
                <a:solidFill>
                  <a:schemeClr val="accent3">
                    <a:lumMod val="75000"/>
                  </a:schemeClr>
                </a:solidFill>
                <a:effectLst>
                  <a:outerShdw blurRad="38100" dist="38100" dir="2700000" algn="tl" rotWithShape="0">
                    <a:srgbClr val="000000">
                      <a:alpha val="43137"/>
                    </a:srgbClr>
                  </a:outerShdw>
                </a:effectLst>
                <a:latin typeface="David" panose="020E0502060401010101" pitchFamily="34" charset="-79"/>
                <a:cs typeface="David" panose="020E0502060401010101" pitchFamily="34" charset="-79"/>
              </a:rPr>
              <a:t>מצוות סוכה</a:t>
            </a:r>
            <a:endParaRPr lang="he-IL" sz="11100" dirty="0">
              <a:solidFill>
                <a:schemeClr val="accent3">
                  <a:lumMod val="75000"/>
                </a:schemeClr>
              </a:solidFill>
            </a:endParaRPr>
          </a:p>
        </p:txBody>
      </p:sp>
    </p:spTree>
    <p:extLst>
      <p:ext uri="{BB962C8B-B14F-4D97-AF65-F5344CB8AC3E}">
        <p14:creationId xmlns:p14="http://schemas.microsoft.com/office/powerpoint/2010/main" val="1805662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51520" y="3861048"/>
            <a:ext cx="8352928" cy="1971650"/>
          </a:xfrm>
        </p:spPr>
        <p:txBody>
          <a:bodyPr>
            <a:noAutofit/>
          </a:bodyPr>
          <a:lstStyle/>
          <a:p>
            <a:pPr algn="r"/>
            <a:r>
              <a:rPr lang="he-IL" sz="50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נְאֱמַר בַּתוֹרָה:</a:t>
            </a:r>
            <a:br>
              <a:rPr lang="he-IL" sz="50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br>
            <a:r>
              <a:rPr lang="he-IL" sz="6000" b="1" dirty="0">
                <a:ln w="12700">
                  <a:solidFill>
                    <a:schemeClr val="tx2">
                      <a:satMod val="155000"/>
                    </a:schemeClr>
                  </a:solidFill>
                  <a:prstDash val="solid"/>
                </a:ln>
                <a:solidFill>
                  <a:schemeClr val="bg2">
                    <a:tint val="85000"/>
                    <a:satMod val="155000"/>
                  </a:schemeClr>
                </a:solidFill>
                <a:effectLst>
                  <a:outerShdw blurRad="38100" dist="38100" dir="2700000" algn="tl" rotWithShape="0">
                    <a:srgbClr val="000000">
                      <a:alpha val="43137"/>
                    </a:srgbClr>
                  </a:outerShdw>
                </a:effectLst>
                <a:latin typeface="David" panose="020E0502060401010101" pitchFamily="34" charset="-79"/>
                <a:cs typeface="David" panose="020E0502060401010101" pitchFamily="34" charset="-79"/>
              </a:rPr>
              <a:t>"בַּחֲמִשָּׁה עָשָׂר יוֹם לַחֹדֶשׁ הַשְּׁבִיעִי...  </a:t>
            </a:r>
            <a:r>
              <a:rPr lang="he-IL" sz="6000" b="1" dirty="0" err="1">
                <a:ln w="12700">
                  <a:solidFill>
                    <a:schemeClr val="tx2">
                      <a:satMod val="155000"/>
                    </a:schemeClr>
                  </a:solidFill>
                  <a:prstDash val="solid"/>
                </a:ln>
                <a:solidFill>
                  <a:schemeClr val="bg2">
                    <a:tint val="85000"/>
                    <a:satMod val="155000"/>
                  </a:schemeClr>
                </a:solidFill>
                <a:effectLst>
                  <a:outerShdw blurRad="38100" dist="38100" dir="2700000" algn="tl" rotWithShape="0">
                    <a:srgbClr val="000000">
                      <a:alpha val="43137"/>
                    </a:srgbClr>
                  </a:outerShdw>
                </a:effectLst>
                <a:latin typeface="David" panose="020E0502060401010101" pitchFamily="34" charset="-79"/>
                <a:cs typeface="David" panose="020E0502060401010101" pitchFamily="34" charset="-79"/>
              </a:rPr>
              <a:t>תָּחֹגּו</a:t>
            </a:r>
            <a:r>
              <a:rPr lang="he-IL" sz="6000" b="1" dirty="0">
                <a:ln w="12700">
                  <a:solidFill>
                    <a:schemeClr val="tx2">
                      <a:satMod val="155000"/>
                    </a:schemeClr>
                  </a:solidFill>
                  <a:prstDash val="solid"/>
                </a:ln>
                <a:solidFill>
                  <a:schemeClr val="bg2">
                    <a:tint val="85000"/>
                    <a:satMod val="155000"/>
                  </a:schemeClr>
                </a:solidFill>
                <a:effectLst>
                  <a:outerShdw blurRad="38100" dist="38100" dir="2700000" algn="tl" rotWithShape="0">
                    <a:srgbClr val="000000">
                      <a:alpha val="43137"/>
                    </a:srgbClr>
                  </a:outerShdw>
                </a:effectLst>
                <a:latin typeface="David" panose="020E0502060401010101" pitchFamily="34" charset="-79"/>
                <a:cs typeface="David" panose="020E0502060401010101" pitchFamily="34" charset="-79"/>
              </a:rPr>
              <a:t>ּ אֶת חַג ה' שִׁבְעַת יָמִים... </a:t>
            </a:r>
            <a:r>
              <a:rPr lang="he-IL" sz="6000" b="1" dirty="0" err="1">
                <a:ln w="12700">
                  <a:solidFill>
                    <a:schemeClr val="tx2">
                      <a:satMod val="155000"/>
                    </a:schemeClr>
                  </a:solidFill>
                  <a:prstDash val="solid"/>
                </a:ln>
                <a:solidFill>
                  <a:schemeClr val="accent3">
                    <a:lumMod val="75000"/>
                  </a:schemeClr>
                </a:solidFill>
                <a:effectLst>
                  <a:outerShdw blurRad="38100" dist="38100" dir="2700000" algn="tl" rotWithShape="0">
                    <a:srgbClr val="000000">
                      <a:alpha val="43137"/>
                    </a:srgbClr>
                  </a:outerShdw>
                </a:effectLst>
                <a:latin typeface="David" panose="020E0502060401010101" pitchFamily="34" charset="-79"/>
                <a:cs typeface="David" panose="020E0502060401010101" pitchFamily="34" charset="-79"/>
              </a:rPr>
              <a:t>בַּסֻּכֹּת</a:t>
            </a:r>
            <a:r>
              <a:rPr lang="he-IL" sz="6000" b="1" dirty="0">
                <a:ln w="12700">
                  <a:solidFill>
                    <a:schemeClr val="tx2">
                      <a:satMod val="155000"/>
                    </a:schemeClr>
                  </a:solidFill>
                  <a:prstDash val="solid"/>
                </a:ln>
                <a:solidFill>
                  <a:schemeClr val="accent3">
                    <a:lumMod val="75000"/>
                  </a:schemeClr>
                </a:solidFill>
                <a:effectLst>
                  <a:outerShdw blurRad="38100" dist="38100" dir="2700000" algn="tl" rotWithShape="0">
                    <a:srgbClr val="000000">
                      <a:alpha val="43137"/>
                    </a:srgbClr>
                  </a:outerShdw>
                </a:effectLst>
                <a:latin typeface="David" panose="020E0502060401010101" pitchFamily="34" charset="-79"/>
                <a:cs typeface="David" panose="020E0502060401010101" pitchFamily="34" charset="-79"/>
              </a:rPr>
              <a:t> תֵּשְׁבוּ שִׁבְעַת יָמִים </a:t>
            </a:r>
            <a:r>
              <a:rPr lang="he-IL" sz="6000" b="1" dirty="0">
                <a:ln w="12700">
                  <a:solidFill>
                    <a:schemeClr val="tx2">
                      <a:satMod val="155000"/>
                    </a:schemeClr>
                  </a:solidFill>
                  <a:prstDash val="solid"/>
                </a:ln>
                <a:solidFill>
                  <a:schemeClr val="bg2">
                    <a:tint val="85000"/>
                    <a:satMod val="155000"/>
                  </a:schemeClr>
                </a:solidFill>
                <a:effectLst>
                  <a:outerShdw blurRad="38100" dist="38100" dir="2700000" algn="tl" rotWithShape="0">
                    <a:srgbClr val="000000">
                      <a:alpha val="43137"/>
                    </a:srgbClr>
                  </a:outerShdw>
                </a:effectLst>
                <a:latin typeface="David" panose="020E0502060401010101" pitchFamily="34" charset="-79"/>
                <a:cs typeface="David" panose="020E0502060401010101" pitchFamily="34" charset="-79"/>
              </a:rPr>
              <a:t>כָּל הָאֶזְרָח בְּיִשְׂרָאֵל "</a:t>
            </a:r>
            <a:endParaRPr lang="he-IL" sz="5000" b="1" dirty="0">
              <a:ln w="12700">
                <a:solidFill>
                  <a:schemeClr val="tx2">
                    <a:satMod val="155000"/>
                  </a:schemeClr>
                </a:solidFill>
                <a:prstDash val="solid"/>
              </a:ln>
              <a:solidFill>
                <a:schemeClr val="bg2">
                  <a:tint val="85000"/>
                  <a:satMod val="155000"/>
                </a:schemeClr>
              </a:solidFill>
              <a:effectLst>
                <a:outerShdw blurRad="38100" dist="38100" dir="2700000" algn="tl" rotWithShape="0">
                  <a:srgbClr val="000000">
                    <a:alpha val="43137"/>
                  </a:srgbClr>
                </a:outerShdw>
              </a:effectLst>
              <a:latin typeface="David" panose="020E0502060401010101" pitchFamily="34" charset="-79"/>
              <a:cs typeface="David" panose="020E0502060401010101" pitchFamily="34" charset="-79"/>
            </a:endParaRPr>
          </a:p>
        </p:txBody>
      </p:sp>
      <p:sp>
        <p:nvSpPr>
          <p:cNvPr id="3" name="מלבן 2">
            <a:extLst>
              <a:ext uri="{FF2B5EF4-FFF2-40B4-BE49-F238E27FC236}">
                <a16:creationId xmlns:a16="http://schemas.microsoft.com/office/drawing/2014/main" id="{F93D58B8-41F9-4045-9D6C-0A809DDFE7C5}"/>
              </a:ext>
            </a:extLst>
          </p:cNvPr>
          <p:cNvSpPr/>
          <p:nvPr/>
        </p:nvSpPr>
        <p:spPr>
          <a:xfrm>
            <a:off x="700487" y="6165304"/>
            <a:ext cx="1391728" cy="461665"/>
          </a:xfrm>
          <a:prstGeom prst="rect">
            <a:avLst/>
          </a:prstGeom>
        </p:spPr>
        <p:txBody>
          <a:bodyPr wrap="none">
            <a:spAutoFit/>
          </a:bodyPr>
          <a:lstStyle/>
          <a:p>
            <a:r>
              <a:rPr lang="he-IL" sz="2400" dirty="0">
                <a:solidFill>
                  <a:srgbClr val="2D2D2C"/>
                </a:solidFill>
                <a:latin typeface="AtlasRegular"/>
              </a:rPr>
              <a:t>(ויקרא </a:t>
            </a:r>
            <a:r>
              <a:rPr lang="he-IL" sz="2400" dirty="0" err="1">
                <a:solidFill>
                  <a:srgbClr val="2D2D2C"/>
                </a:solidFill>
                <a:latin typeface="AtlasRegular"/>
              </a:rPr>
              <a:t>כג</a:t>
            </a:r>
            <a:r>
              <a:rPr lang="he-IL" sz="2400" dirty="0">
                <a:solidFill>
                  <a:srgbClr val="2D2D2C"/>
                </a:solidFill>
                <a:latin typeface="AtlasRegular"/>
              </a:rPr>
              <a:t>)</a:t>
            </a:r>
            <a:endParaRPr lang="he-IL" sz="2400" dirty="0"/>
          </a:p>
        </p:txBody>
      </p:sp>
    </p:spTree>
    <p:extLst>
      <p:ext uri="{BB962C8B-B14F-4D97-AF65-F5344CB8AC3E}">
        <p14:creationId xmlns:p14="http://schemas.microsoft.com/office/powerpoint/2010/main" val="1708140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User\Downloads\Screenshot_20191009-210641_Googl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283" b="64895"/>
          <a:stretch/>
        </p:blipFill>
        <p:spPr bwMode="auto">
          <a:xfrm>
            <a:off x="179512" y="4941168"/>
            <a:ext cx="3165231" cy="1770926"/>
          </a:xfrm>
          <a:prstGeom prst="rect">
            <a:avLst/>
          </a:prstGeom>
          <a:noFill/>
          <a:extLst>
            <a:ext uri="{909E8E84-426E-40DD-AFC4-6F175D3DCCD1}">
              <a14:hiddenFill xmlns:a14="http://schemas.microsoft.com/office/drawing/2010/main">
                <a:solidFill>
                  <a:srgbClr val="FFFFFF"/>
                </a:solidFill>
              </a14:hiddenFill>
            </a:ext>
          </a:extLst>
        </p:spPr>
      </p:pic>
      <p:sp>
        <p:nvSpPr>
          <p:cNvPr id="3" name="מציין מיקום תוכן 2"/>
          <p:cNvSpPr>
            <a:spLocks noGrp="1"/>
          </p:cNvSpPr>
          <p:nvPr>
            <p:ph idx="1"/>
          </p:nvPr>
        </p:nvSpPr>
        <p:spPr>
          <a:xfrm>
            <a:off x="590873" y="1508091"/>
            <a:ext cx="8229600" cy="4353640"/>
          </a:xfrm>
        </p:spPr>
        <p:txBody>
          <a:bodyPr>
            <a:normAutofit/>
          </a:bodyPr>
          <a:lstStyle/>
          <a:p>
            <a:pPr marL="0" indent="0" algn="ctr">
              <a:buNone/>
            </a:pPr>
            <a:r>
              <a:rPr lang="he-IL" sz="4000" b="1" dirty="0">
                <a:ln>
                  <a:solidFill>
                    <a:sysClr val="windowText" lastClr="000000"/>
                  </a:solidFill>
                </a:ln>
                <a:solidFill>
                  <a:schemeClr val="tx2">
                    <a:lumMod val="40000"/>
                    <a:lumOff val="60000"/>
                  </a:schemeClr>
                </a:solidFill>
                <a:latin typeface="David" panose="020E0502060401010101" pitchFamily="34" charset="-79"/>
                <a:cs typeface="David" panose="020E0502060401010101" pitchFamily="34" charset="-79"/>
              </a:rPr>
              <a:t>בתורה נאמר כי מצוות הסוכה באה להזכיר כי הסוכות שהיו לעם ישראל במדבר </a:t>
            </a:r>
          </a:p>
          <a:p>
            <a:pPr marL="0" indent="0" algn="ctr">
              <a:buNone/>
            </a:pPr>
            <a:r>
              <a:rPr lang="he-IL" sz="40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"לְמַעַן יֵדְעוּ </a:t>
            </a:r>
            <a:r>
              <a:rPr lang="he-IL" sz="4000" b="1" dirty="0" err="1">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דֹרֹתֵיכֶם</a:t>
            </a:r>
            <a:r>
              <a:rPr lang="he-IL" sz="40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 כִּי בַסֻּכּוֹת הוֹשַׁבְתִּי אֶת בְּנֵי יִשְׂרָאֵל בְּהוֹצִיאִי אוֹתָם מֵאֶרֶץ מִצְרָיִם אֲנִי ה' </a:t>
            </a:r>
            <a:r>
              <a:rPr lang="he-IL" sz="4000" b="1" dirty="0" err="1">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אֱלֹהֵיכֶם</a:t>
            </a:r>
            <a:r>
              <a:rPr lang="he-IL" sz="40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a:t>
            </a:r>
            <a:endParaRPr lang="he-IL" sz="40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endParaRPr>
          </a:p>
        </p:txBody>
      </p:sp>
      <p:sp>
        <p:nvSpPr>
          <p:cNvPr id="2" name="כותרת 1"/>
          <p:cNvSpPr>
            <a:spLocks noGrp="1"/>
          </p:cNvSpPr>
          <p:nvPr>
            <p:ph type="title"/>
          </p:nvPr>
        </p:nvSpPr>
        <p:spPr/>
        <p:txBody>
          <a:bodyPr>
            <a:normAutofit/>
          </a:bodyPr>
          <a:lstStyle/>
          <a:p>
            <a:r>
              <a:rPr lang="he-IL" sz="60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מַדוּעַ יוֹשְׁבִים בַּסֻכָּה?</a:t>
            </a:r>
          </a:p>
        </p:txBody>
      </p:sp>
    </p:spTree>
    <p:extLst>
      <p:ext uri="{BB962C8B-B14F-4D97-AF65-F5344CB8AC3E}">
        <p14:creationId xmlns:p14="http://schemas.microsoft.com/office/powerpoint/2010/main" val="2119662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ownloads\Screenshot_20191009-210804_Google.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53292" t="49789" r="3558" b="37047"/>
          <a:stretch/>
        </p:blipFill>
        <p:spPr bwMode="auto">
          <a:xfrm>
            <a:off x="683567" y="2780928"/>
            <a:ext cx="8094287" cy="3672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User\Downloads\Screenshot_20191009-210641_Googl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9283" b="64895"/>
          <a:stretch/>
        </p:blipFill>
        <p:spPr bwMode="auto">
          <a:xfrm>
            <a:off x="179512" y="4941168"/>
            <a:ext cx="3165231" cy="1770926"/>
          </a:xfrm>
          <a:prstGeom prst="rect">
            <a:avLst/>
          </a:prstGeom>
          <a:noFill/>
          <a:extLst>
            <a:ext uri="{909E8E84-426E-40DD-AFC4-6F175D3DCCD1}">
              <a14:hiddenFill xmlns:a14="http://schemas.microsoft.com/office/drawing/2010/main">
                <a:solidFill>
                  <a:srgbClr val="FFFFFF"/>
                </a:solidFill>
              </a14:hiddenFill>
            </a:ext>
          </a:extLst>
        </p:spPr>
      </p:pic>
      <p:sp>
        <p:nvSpPr>
          <p:cNvPr id="3" name="מציין מיקום תוכן 2"/>
          <p:cNvSpPr>
            <a:spLocks noGrp="1"/>
          </p:cNvSpPr>
          <p:nvPr>
            <p:ph idx="1"/>
          </p:nvPr>
        </p:nvSpPr>
        <p:spPr>
          <a:xfrm>
            <a:off x="867833" y="1508091"/>
            <a:ext cx="7408333" cy="4353640"/>
          </a:xfrm>
        </p:spPr>
        <p:txBody>
          <a:bodyPr>
            <a:normAutofit/>
          </a:bodyPr>
          <a:lstStyle/>
          <a:p>
            <a:pPr marL="0" indent="0" algn="ctr">
              <a:buNone/>
            </a:pPr>
            <a:r>
              <a:rPr lang="he-IL" sz="4000" b="1" dirty="0">
                <a:ln>
                  <a:solidFill>
                    <a:sysClr val="windowText" lastClr="000000"/>
                  </a:solidFill>
                </a:ln>
                <a:solidFill>
                  <a:schemeClr val="accent1">
                    <a:lumMod val="75000"/>
                  </a:schemeClr>
                </a:solidFill>
                <a:highlight>
                  <a:srgbClr val="FFFF00"/>
                </a:highlight>
                <a:latin typeface="David" panose="020E0502060401010101" pitchFamily="34" charset="-79"/>
                <a:cs typeface="David" panose="020E0502060401010101" pitchFamily="34" charset="-79"/>
              </a:rPr>
              <a:t>טעם ראשון שמסבירים חז"ל</a:t>
            </a:r>
          </a:p>
          <a:p>
            <a:pPr marL="0" indent="0" algn="ctr">
              <a:buNone/>
            </a:pPr>
            <a:r>
              <a:rPr lang="he-IL" sz="40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כשבני – ישראל יצאו ממצרים והלכו במדבר, הקיף אותם ה' בענני כבוד. </a:t>
            </a:r>
          </a:p>
          <a:p>
            <a:pPr marL="0" indent="0" algn="ctr">
              <a:buNone/>
            </a:pPr>
            <a:r>
              <a:rPr lang="he-IL" sz="40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העננים שמרו עליהם מפני שמש ושרב, וה' ציוונו לעשות סוכות, כדי שנזכור נפלאות ה' ביציאת מצרים.</a:t>
            </a:r>
          </a:p>
        </p:txBody>
      </p:sp>
      <p:sp>
        <p:nvSpPr>
          <p:cNvPr id="2" name="כותרת 1"/>
          <p:cNvSpPr>
            <a:spLocks noGrp="1"/>
          </p:cNvSpPr>
          <p:nvPr>
            <p:ph type="title"/>
          </p:nvPr>
        </p:nvSpPr>
        <p:spPr/>
        <p:txBody>
          <a:bodyPr>
            <a:normAutofit/>
          </a:bodyPr>
          <a:lstStyle/>
          <a:p>
            <a:r>
              <a:rPr lang="he-IL" sz="60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מַדוּעַ יוֹשְׁבִים בַּסֻכָּה?</a:t>
            </a:r>
          </a:p>
        </p:txBody>
      </p:sp>
    </p:spTree>
    <p:extLst>
      <p:ext uri="{BB962C8B-B14F-4D97-AF65-F5344CB8AC3E}">
        <p14:creationId xmlns:p14="http://schemas.microsoft.com/office/powerpoint/2010/main" val="418388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67833" y="2243712"/>
            <a:ext cx="7408333" cy="4353640"/>
          </a:xfrm>
        </p:spPr>
        <p:txBody>
          <a:bodyPr>
            <a:normAutofit fontScale="92500" lnSpcReduction="10000"/>
          </a:bodyPr>
          <a:lstStyle/>
          <a:p>
            <a:pPr marL="0" indent="0" algn="ctr">
              <a:buNone/>
            </a:pPr>
            <a:r>
              <a:rPr lang="he-IL" sz="4000" b="1" dirty="0">
                <a:ln>
                  <a:solidFill>
                    <a:sysClr val="windowText" lastClr="000000"/>
                  </a:solidFill>
                </a:ln>
                <a:solidFill>
                  <a:schemeClr val="accent1">
                    <a:lumMod val="75000"/>
                  </a:schemeClr>
                </a:solidFill>
                <a:highlight>
                  <a:srgbClr val="FFFF00"/>
                </a:highlight>
                <a:latin typeface="David" panose="020E0502060401010101" pitchFamily="34" charset="-79"/>
                <a:cs typeface="David" panose="020E0502060401010101" pitchFamily="34" charset="-79"/>
              </a:rPr>
              <a:t>טעם השני שמסבירים חז"ל</a:t>
            </a:r>
          </a:p>
          <a:p>
            <a:pPr marL="0" indent="0" algn="ctr">
              <a:buNone/>
            </a:pPr>
            <a:r>
              <a:rPr lang="he-IL" sz="40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מצוות הסוכה היא זכר לסוכות שעשו ישראל בצאתם מארץ מצרים כדי להגן על עצמם מהשמש והמטר, וכך שנזכור את ימי דלותנו, כשהוציאנו ה' ממצרים מעבדות לחירות, ונדדנו במדבר ארבעים שנה כשסוכות ארעי משמשות לנו מחסה משמש ומטר, בלא בתים ובלא נחלה. </a:t>
            </a:r>
            <a:endParaRPr lang="he-IL" sz="40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endParaRPr>
          </a:p>
        </p:txBody>
      </p:sp>
      <p:sp>
        <p:nvSpPr>
          <p:cNvPr id="2" name="כותרת 1"/>
          <p:cNvSpPr>
            <a:spLocks noGrp="1"/>
          </p:cNvSpPr>
          <p:nvPr>
            <p:ph type="title"/>
          </p:nvPr>
        </p:nvSpPr>
        <p:spPr/>
        <p:txBody>
          <a:bodyPr>
            <a:normAutofit/>
          </a:bodyPr>
          <a:lstStyle/>
          <a:p>
            <a:r>
              <a:rPr lang="he-IL" sz="60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מַדוּעַ יוֹשְׁבִים בַּסֻכָּה?</a:t>
            </a:r>
          </a:p>
        </p:txBody>
      </p:sp>
    </p:spTree>
    <p:extLst>
      <p:ext uri="{BB962C8B-B14F-4D97-AF65-F5344CB8AC3E}">
        <p14:creationId xmlns:p14="http://schemas.microsoft.com/office/powerpoint/2010/main" val="244384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23528" y="1591056"/>
            <a:ext cx="8568952" cy="5266944"/>
          </a:xfrm>
        </p:spPr>
        <p:txBody>
          <a:bodyPr>
            <a:normAutofit/>
          </a:bodyPr>
          <a:lstStyle/>
          <a:p>
            <a:pPr marL="0" indent="0" algn="ctr">
              <a:buNone/>
            </a:pP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מפה נלמד את הכוונה שצריך לכוון בזמן הקידוש כאשר אנו מברכים "</a:t>
            </a:r>
            <a:r>
              <a:rPr lang="he-IL" sz="2800" b="1" dirty="0" err="1">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לישב</a:t>
            </a: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 בסוכה" שבאמת "אלו ואלו דברי </a:t>
            </a:r>
            <a:r>
              <a:rPr lang="he-IL" sz="2800" b="1" dirty="0" err="1">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אלהים</a:t>
            </a: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 חיים", </a:t>
            </a:r>
            <a:r>
              <a:rPr lang="he-IL" sz="2800" b="1" dirty="0">
                <a:ln>
                  <a:solidFill>
                    <a:sysClr val="windowText" lastClr="000000"/>
                  </a:solidFill>
                </a:ln>
                <a:solidFill>
                  <a:srgbClr val="92D050"/>
                </a:solidFill>
                <a:latin typeface="David" panose="020E0502060401010101" pitchFamily="34" charset="-79"/>
                <a:cs typeface="David" panose="020E0502060401010101" pitchFamily="34" charset="-79"/>
              </a:rPr>
              <a:t>וכי כאשר נדדו במדבר היו מתגוררים בסוכות ממש</a:t>
            </a: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 </a:t>
            </a:r>
          </a:p>
          <a:p>
            <a:pPr marL="0" indent="0" algn="ctr">
              <a:buNone/>
            </a:pP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ועם זאת </a:t>
            </a:r>
            <a:r>
              <a:rPr lang="he-IL" sz="2800" b="1" dirty="0">
                <a:ln>
                  <a:solidFill>
                    <a:sysClr val="windowText" lastClr="000000"/>
                  </a:solidFill>
                </a:ln>
                <a:solidFill>
                  <a:srgbClr val="FFC000"/>
                </a:solidFill>
                <a:latin typeface="David" panose="020E0502060401010101" pitchFamily="34" charset="-79"/>
                <a:cs typeface="David" panose="020E0502060401010101" pitchFamily="34" charset="-79"/>
              </a:rPr>
              <a:t>היו ענני הכבוד </a:t>
            </a:r>
            <a:r>
              <a:rPr lang="he-IL" sz="2800" b="1" dirty="0" err="1">
                <a:ln>
                  <a:solidFill>
                    <a:sysClr val="windowText" lastClr="000000"/>
                  </a:solidFill>
                </a:ln>
                <a:solidFill>
                  <a:srgbClr val="FFC000"/>
                </a:solidFill>
                <a:latin typeface="David" panose="020E0502060401010101" pitchFamily="34" charset="-79"/>
                <a:cs typeface="David" panose="020E0502060401010101" pitchFamily="34" charset="-79"/>
              </a:rPr>
              <a:t>מגינים</a:t>
            </a:r>
            <a:r>
              <a:rPr lang="he-IL" sz="2800" b="1" dirty="0">
                <a:ln>
                  <a:solidFill>
                    <a:sysClr val="windowText" lastClr="000000"/>
                  </a:solidFill>
                </a:ln>
                <a:solidFill>
                  <a:srgbClr val="FFC000"/>
                </a:solidFill>
                <a:latin typeface="David" panose="020E0502060401010101" pitchFamily="34" charset="-79"/>
                <a:cs typeface="David" panose="020E0502060401010101" pitchFamily="34" charset="-79"/>
              </a:rPr>
              <a:t> עליהם גם בדרך.</a:t>
            </a:r>
          </a:p>
          <a:p>
            <a:pPr marL="0" indent="0" algn="ctr">
              <a:buNone/>
            </a:pPr>
            <a:endPar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endParaRPr>
          </a:p>
          <a:p>
            <a:pPr marL="0" indent="0" algn="ctr">
              <a:buNone/>
            </a:pP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ולכן צריך לכוון בישיבת הסוכה:</a:t>
            </a:r>
          </a:p>
          <a:p>
            <a:pPr marL="0" indent="0" algn="ctr">
              <a:buNone/>
            </a:pP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 </a:t>
            </a:r>
            <a:r>
              <a:rPr lang="he-IL" sz="2800" b="1" dirty="0">
                <a:ln>
                  <a:solidFill>
                    <a:sysClr val="windowText" lastClr="000000"/>
                  </a:solidFill>
                </a:ln>
                <a:solidFill>
                  <a:schemeClr val="accent3">
                    <a:lumMod val="75000"/>
                  </a:schemeClr>
                </a:solidFill>
                <a:latin typeface="David" panose="020E0502060401010101" pitchFamily="34" charset="-79"/>
                <a:cs typeface="David" panose="020E0502060401010101" pitchFamily="34" charset="-79"/>
              </a:rPr>
              <a:t>זכר ליציאת מצרים </a:t>
            </a:r>
            <a:br>
              <a:rPr lang="en-US" sz="2800" b="1" dirty="0">
                <a:ln>
                  <a:solidFill>
                    <a:sysClr val="windowText" lastClr="000000"/>
                  </a:solidFill>
                </a:ln>
                <a:solidFill>
                  <a:schemeClr val="accent3">
                    <a:lumMod val="75000"/>
                  </a:schemeClr>
                </a:solidFill>
                <a:latin typeface="David" panose="020E0502060401010101" pitchFamily="34" charset="-79"/>
                <a:cs typeface="David" panose="020E0502060401010101" pitchFamily="34" charset="-79"/>
              </a:rPr>
            </a:b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וגם </a:t>
            </a:r>
            <a:r>
              <a:rPr lang="he-IL" sz="2800" b="1" dirty="0">
                <a:ln>
                  <a:solidFill>
                    <a:sysClr val="windowText" lastClr="000000"/>
                  </a:solidFill>
                </a:ln>
                <a:solidFill>
                  <a:srgbClr val="FFC000"/>
                </a:solidFill>
                <a:latin typeface="David" panose="020E0502060401010101" pitchFamily="34" charset="-79"/>
                <a:cs typeface="David" panose="020E0502060401010101" pitchFamily="34" charset="-79"/>
              </a:rPr>
              <a:t>זכר לענני הכבוד שהקיפו אותנו אז להגן עלינו מהשרב והשמש. </a:t>
            </a:r>
          </a:p>
          <a:p>
            <a:pPr marL="0" indent="0" algn="ctr">
              <a:buNone/>
            </a:pP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אך בדיעבד גם מי שלא כיוון בטעם המצווה אלא רק כיוון לעשות מצווה במעשיו- יצא ידי חובתו.</a:t>
            </a:r>
            <a:endParaRPr lang="he-IL" sz="28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endParaRPr>
          </a:p>
        </p:txBody>
      </p:sp>
      <p:sp>
        <p:nvSpPr>
          <p:cNvPr id="2" name="כותרת 1"/>
          <p:cNvSpPr>
            <a:spLocks noGrp="1"/>
          </p:cNvSpPr>
          <p:nvPr>
            <p:ph type="title"/>
          </p:nvPr>
        </p:nvSpPr>
        <p:spPr/>
        <p:txBody>
          <a:bodyPr>
            <a:normAutofit/>
          </a:bodyPr>
          <a:lstStyle/>
          <a:p>
            <a:r>
              <a:rPr lang="he-IL" sz="6000" b="1">
                <a:effectLst>
                  <a:outerShdw blurRad="38100" dist="38100" dir="2700000" algn="tl">
                    <a:srgbClr val="000000">
                      <a:alpha val="43137"/>
                    </a:srgbClr>
                  </a:outerShdw>
                </a:effectLst>
                <a:latin typeface="David" panose="020E0502060401010101" pitchFamily="34" charset="-79"/>
                <a:cs typeface="David" panose="020E0502060401010101" pitchFamily="34" charset="-79"/>
              </a:rPr>
              <a:t>כוונה בקיום המצווה</a:t>
            </a:r>
            <a:endParaRPr lang="he-IL" sz="60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877694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ownloads\Screenshot_20191009-210641_Google.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t="9283" b="64895"/>
          <a:stretch/>
        </p:blipFill>
        <p:spPr bwMode="auto">
          <a:xfrm>
            <a:off x="251461" y="1491924"/>
            <a:ext cx="2521721" cy="1410886"/>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תוכן 1"/>
          <p:cNvSpPr>
            <a:spLocks noGrp="1"/>
          </p:cNvSpPr>
          <p:nvPr>
            <p:ph idx="1"/>
          </p:nvPr>
        </p:nvSpPr>
        <p:spPr>
          <a:xfrm>
            <a:off x="251520" y="2405633"/>
            <a:ext cx="8640960" cy="4047703"/>
          </a:xfrm>
        </p:spPr>
        <p:txBody>
          <a:bodyPr>
            <a:noAutofit/>
          </a:bodyPr>
          <a:lstStyle/>
          <a:p>
            <a:pPr marL="0" indent="0" algn="ctr">
              <a:buNone/>
            </a:pP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יצאנו ממצרים בחודש ניסן, </a:t>
            </a:r>
          </a:p>
          <a:p>
            <a:pPr marL="0" indent="0" algn="ctr">
              <a:buNone/>
            </a:pPr>
            <a:r>
              <a:rPr lang="he-IL" sz="2800" b="1" dirty="0">
                <a:ln>
                  <a:solidFill>
                    <a:sysClr val="windowText" lastClr="000000"/>
                  </a:solidFill>
                </a:ln>
                <a:solidFill>
                  <a:schemeClr val="accent1">
                    <a:lumMod val="75000"/>
                  </a:schemeClr>
                </a:solidFill>
                <a:latin typeface="David" panose="020E0502060401010101" pitchFamily="34" charset="-79"/>
                <a:cs typeface="David" panose="020E0502060401010101" pitchFamily="34" charset="-79"/>
              </a:rPr>
              <a:t>אז מדוע יושבים בסוכה בחודש תשרי?</a:t>
            </a:r>
          </a:p>
          <a:p>
            <a:pPr marL="0" indent="0" algn="ctr">
              <a:buNone/>
            </a:pPr>
            <a:r>
              <a:rPr lang="he-IL" sz="2800" b="1" dirty="0">
                <a:ln>
                  <a:solidFill>
                    <a:sysClr val="windowText" lastClr="000000"/>
                  </a:solidFill>
                </a:ln>
                <a:solidFill>
                  <a:schemeClr val="accent3">
                    <a:lumMod val="50000"/>
                  </a:schemeClr>
                </a:solidFill>
                <a:latin typeface="David" panose="020E0502060401010101" pitchFamily="34" charset="-79"/>
                <a:cs typeface="David" panose="020E0502060401010101" pitchFamily="34" charset="-79"/>
              </a:rPr>
              <a:t>בחודש ניסן, תחילת האביב, אדם רגיל לצאת מביתו לאוהל או סוכה.</a:t>
            </a:r>
          </a:p>
          <a:p>
            <a:pPr marL="0" indent="0" algn="ctr">
              <a:buNone/>
            </a:pPr>
            <a:r>
              <a:rPr lang="he-IL" sz="2800" b="1" dirty="0">
                <a:ln>
                  <a:solidFill>
                    <a:sysClr val="windowText" lastClr="000000"/>
                  </a:solidFill>
                </a:ln>
                <a:solidFill>
                  <a:schemeClr val="accent3">
                    <a:lumMod val="50000"/>
                  </a:schemeClr>
                </a:solidFill>
                <a:latin typeface="David" panose="020E0502060401010101" pitchFamily="34" charset="-79"/>
                <a:cs typeface="David" panose="020E0502060401010101" pitchFamily="34" charset="-79"/>
              </a:rPr>
              <a:t>ואילו בחודש תשרי, תחילת ימי הגשמים, בני אדם שבים לבתיהם.</a:t>
            </a:r>
          </a:p>
          <a:p>
            <a:pPr marL="0" indent="0" algn="ctr">
              <a:buNone/>
            </a:pPr>
            <a:r>
              <a:rPr lang="he-IL" sz="2800" b="1" dirty="0">
                <a:ln>
                  <a:solidFill>
                    <a:sysClr val="windowText" lastClr="000000"/>
                  </a:solidFill>
                </a:ln>
                <a:solidFill>
                  <a:schemeClr val="accent3">
                    <a:lumMod val="50000"/>
                  </a:schemeClr>
                </a:solidFill>
                <a:latin typeface="David" panose="020E0502060401010101" pitchFamily="34" charset="-79"/>
                <a:cs typeface="David" panose="020E0502060401010101" pitchFamily="34" charset="-79"/>
              </a:rPr>
              <a:t> וכשרואים שישראל נכנסים לסוכות, יודעים כולם שזה מפני ציוויו של הקדוש- ברוך- הוא...</a:t>
            </a:r>
          </a:p>
        </p:txBody>
      </p:sp>
      <p:sp>
        <p:nvSpPr>
          <p:cNvPr id="3" name="כותרת 2"/>
          <p:cNvSpPr>
            <a:spLocks noGrp="1"/>
          </p:cNvSpPr>
          <p:nvPr>
            <p:ph type="title"/>
          </p:nvPr>
        </p:nvSpPr>
        <p:spPr/>
        <p:txBody>
          <a:bodyPr>
            <a:normAutofit/>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לַמָה בְּתִשְׁרֵי?</a:t>
            </a:r>
          </a:p>
        </p:txBody>
      </p:sp>
      <p:pic>
        <p:nvPicPr>
          <p:cNvPr id="2050" name="Picture 2" descr="C:\Users\User\Downloads\Screenshot_20191009-211921_Google.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7009" b="32607" l="22315" r="81019">
                        <a14:foregroundMark x1="28333" y1="13162" x2="22315" y2="26880"/>
                        <a14:foregroundMark x1="24444" y1="27393" x2="42778" y2="27863"/>
                        <a14:foregroundMark x1="54167" y1="9530" x2="76019" y2="7009"/>
                        <a14:foregroundMark x1="31111" y1="8889" x2="50093" y2="7222"/>
                        <a14:foregroundMark x1="73796" y1="20342" x2="81019" y2="27094"/>
                        <a14:foregroundMark x1="37130" y1="30598" x2="34259" y2="32607"/>
                        <a14:foregroundMark x1="25648" y1="12436" x2="23611" y2="18974"/>
                      </a14:backgroundRemoval>
                    </a14:imgEffect>
                  </a14:imgLayer>
                </a14:imgProps>
              </a:ext>
              <a:ext uri="{28A0092B-C50C-407E-A947-70E740481C1C}">
                <a14:useLocalDpi xmlns:a14="http://schemas.microsoft.com/office/drawing/2010/main" val="0"/>
              </a:ext>
            </a:extLst>
          </a:blip>
          <a:srcRect l="15626" t="5908" r="17089" b="65738"/>
          <a:stretch/>
        </p:blipFill>
        <p:spPr bwMode="auto">
          <a:xfrm rot="21124335">
            <a:off x="6568131" y="542246"/>
            <a:ext cx="2129742" cy="1944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449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1691680" y="2060848"/>
            <a:ext cx="7344816" cy="4392488"/>
          </a:xfrm>
        </p:spPr>
        <p:txBody>
          <a:bodyPr>
            <a:normAutofit/>
          </a:bodyPr>
          <a:lstStyle/>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a:t>
            </a: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רצוי שיהיו 4 דפנות לסוכה.</a:t>
            </a:r>
          </a:p>
          <a:p>
            <a:pPr algn="ctr">
              <a:buFont typeface="Wingdings"/>
              <a:buChar char="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והסוכה כשרה גם בשלשה דפנות (ואף בשתיים וחצי דפנות יוצאים ידי חובה).</a:t>
            </a:r>
          </a:p>
          <a:p>
            <a:pPr algn="ctr">
              <a:buFont typeface="Wingdings"/>
              <a:buChar char="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כל דבר כשר לעשיית הדפנות.</a:t>
            </a:r>
          </a:p>
          <a:p>
            <a:pPr algn="ctr">
              <a:buFont typeface="Wingdings"/>
              <a:buChar char="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הדפנות צריכים להיות חזקים, ואם עשויים מבד (סדין או שמיכה) יש לחזק את הדפנות עם חישוקים לקרקע.</a:t>
            </a:r>
          </a:p>
        </p:txBody>
      </p:sp>
      <p:sp>
        <p:nvSpPr>
          <p:cNvPr id="3" name="כותרת 2"/>
          <p:cNvSpPr>
            <a:spLocks noGrp="1"/>
          </p:cNvSpPr>
          <p:nvPr>
            <p:ph type="title"/>
          </p:nvPr>
        </p:nvSpPr>
        <p:spPr/>
        <p:txBody>
          <a:bodyPr>
            <a:normAutofit/>
          </a:bodyPr>
          <a:lstStyle/>
          <a:p>
            <a:r>
              <a:rPr lang="he-IL" sz="7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הַדְפָנוֹת</a:t>
            </a:r>
          </a:p>
        </p:txBody>
      </p:sp>
      <p:pic>
        <p:nvPicPr>
          <p:cNvPr id="18434" name="Picture 2" descr="C:\Users\User\Downloads\Screenshot_20191009-224020_Google.jpg"/>
          <p:cNvPicPr>
            <a:picLocks noChangeAspect="1" noChangeArrowheads="1"/>
          </p:cNvPicPr>
          <p:nvPr/>
        </p:nvPicPr>
        <p:blipFill rotWithShape="1">
          <a:blip r:embed="rId2">
            <a:clrChange>
              <a:clrFrom>
                <a:srgbClr val="F7F7F7"/>
              </a:clrFrom>
              <a:clrTo>
                <a:srgbClr val="F7F7F7">
                  <a:alpha val="0"/>
                </a:srgbClr>
              </a:clrTo>
            </a:clrChange>
            <a:extLst>
              <a:ext uri="{28A0092B-C50C-407E-A947-70E740481C1C}">
                <a14:useLocalDpi xmlns:a14="http://schemas.microsoft.com/office/drawing/2010/main" val="0"/>
              </a:ext>
            </a:extLst>
          </a:blip>
          <a:srcRect t="43207" r="50000" b="24557"/>
          <a:stretch/>
        </p:blipFill>
        <p:spPr bwMode="auto">
          <a:xfrm>
            <a:off x="179512" y="0"/>
            <a:ext cx="2302695" cy="321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74855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899592" y="2564904"/>
            <a:ext cx="7408333" cy="3450696"/>
          </a:xfrm>
        </p:spPr>
        <p:txBody>
          <a:bodyPr>
            <a:normAutofit/>
          </a:bodyPr>
          <a:lstStyle/>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גובה דפנות הסוכה צריך להיות לפחות עשרה טפחים (כ-81 ס"מ)</a:t>
            </a:r>
          </a:p>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ולא יותר מעשרים אמה (940 ס"מ)</a:t>
            </a:r>
            <a:endPar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endParaRPr>
          </a:p>
        </p:txBody>
      </p:sp>
      <p:sp>
        <p:nvSpPr>
          <p:cNvPr id="3" name="כותרת 2"/>
          <p:cNvSpPr>
            <a:spLocks noGrp="1"/>
          </p:cNvSpPr>
          <p:nvPr>
            <p:ph type="title"/>
          </p:nvPr>
        </p:nvSpPr>
        <p:spPr/>
        <p:txBody>
          <a:bodyPr>
            <a:normAutofit/>
          </a:bodyPr>
          <a:lstStyle/>
          <a:p>
            <a:r>
              <a:rPr lang="he-IL" sz="7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מִידוֹת הַסֻכָּה</a:t>
            </a:r>
          </a:p>
        </p:txBody>
      </p:sp>
      <p:pic>
        <p:nvPicPr>
          <p:cNvPr id="4" name="Picture 2" descr="C:\Users\User\Pictures\sukot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437112"/>
            <a:ext cx="1416352" cy="21568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הסבר ענן 4"/>
          <p:cNvSpPr/>
          <p:nvPr/>
        </p:nvSpPr>
        <p:spPr>
          <a:xfrm>
            <a:off x="1979712" y="4437112"/>
            <a:ext cx="2232248" cy="1078440"/>
          </a:xfrm>
          <a:prstGeom prst="cloudCallout">
            <a:avLst>
              <a:gd name="adj1" fmla="val -48833"/>
              <a:gd name="adj2" fmla="val 79672"/>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he-IL" sz="4000" dirty="0"/>
              <a:t>???</a:t>
            </a:r>
          </a:p>
        </p:txBody>
      </p:sp>
    </p:spTree>
    <p:extLst>
      <p:ext uri="{BB962C8B-B14F-4D97-AF65-F5344CB8AC3E}">
        <p14:creationId xmlns:p14="http://schemas.microsoft.com/office/powerpoint/2010/main" val="2143370219"/>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899592" y="2564904"/>
            <a:ext cx="7408333" cy="3450696"/>
          </a:xfrm>
        </p:spPr>
        <p:txBody>
          <a:bodyPr>
            <a:normAutofit lnSpcReduction="10000"/>
          </a:bodyPr>
          <a:lstStyle/>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a:t>
            </a: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עשוי רק מצומח (ענפים, קנים וכדו').</a:t>
            </a:r>
          </a:p>
          <a:p>
            <a:pPr algn="ctr">
              <a:buFont typeface="Wingdings"/>
              <a:buChar char="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הסכך צריך להיות תלוש ולא מחובר לקרקע.</a:t>
            </a:r>
          </a:p>
          <a:p>
            <a:pPr algn="ctr">
              <a:buFont typeface="Wingdings"/>
              <a:buChar char="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מרבים בסכך, כדי שיהיה רב צל בסוכה.</a:t>
            </a:r>
          </a:p>
          <a:p>
            <a:pPr algn="ctr">
              <a:buFont typeface="Wingdings"/>
              <a:buChar char="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 ראשית מניחים את הדפנות, ורק אחר-כך את הסכך, ולא להיפך!</a:t>
            </a:r>
          </a:p>
          <a:p>
            <a:pPr algn="ctr">
              <a:buFont typeface="Wingdings"/>
              <a:buChar char="E"/>
            </a:pPr>
            <a:endPar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endParaRPr>
          </a:p>
        </p:txBody>
      </p:sp>
      <p:sp>
        <p:nvSpPr>
          <p:cNvPr id="3" name="כותרת 2"/>
          <p:cNvSpPr>
            <a:spLocks noGrp="1"/>
          </p:cNvSpPr>
          <p:nvPr>
            <p:ph type="title"/>
          </p:nvPr>
        </p:nvSpPr>
        <p:spPr/>
        <p:txBody>
          <a:bodyPr>
            <a:normAutofit/>
          </a:bodyPr>
          <a:lstStyle/>
          <a:p>
            <a:r>
              <a:rPr lang="he-IL" sz="7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הַסְכָךְ</a:t>
            </a:r>
          </a:p>
        </p:txBody>
      </p:sp>
      <p:pic>
        <p:nvPicPr>
          <p:cNvPr id="17410" name="Picture 2" descr="C:\Users\User\Downloads\Screenshot_20191009-224101_Google.jpg"/>
          <p:cNvPicPr>
            <a:picLocks noChangeAspect="1" noChangeArrowheads="1"/>
          </p:cNvPicPr>
          <p:nvPr/>
        </p:nvPicPr>
        <p:blipFill rotWithShape="1">
          <a:blip r:embed="rId2">
            <a:extLst>
              <a:ext uri="{28A0092B-C50C-407E-A947-70E740481C1C}">
                <a14:useLocalDpi xmlns:a14="http://schemas.microsoft.com/office/drawing/2010/main" val="0"/>
              </a:ext>
            </a:extLst>
          </a:blip>
          <a:srcRect t="34599" r="50000" b="48523"/>
          <a:stretch/>
        </p:blipFill>
        <p:spPr bwMode="auto">
          <a:xfrm>
            <a:off x="611275" y="548680"/>
            <a:ext cx="2374703" cy="1736773"/>
          </a:xfrm>
          <a:prstGeom prst="rect">
            <a:avLst/>
          </a:prstGeom>
          <a:noFill/>
          <a:extLst>
            <a:ext uri="{909E8E84-426E-40DD-AFC4-6F175D3DCCD1}">
              <a14:hiddenFill xmlns:a14="http://schemas.microsoft.com/office/drawing/2010/main">
                <a:solidFill>
                  <a:srgbClr val="FFFFFF"/>
                </a:solidFill>
              </a14:hiddenFill>
            </a:ext>
          </a:extLst>
        </p:spPr>
      </p:pic>
      <p:pic>
        <p:nvPicPr>
          <p:cNvPr id="17411" name="Picture 3" descr="C:\Users\User\Downloads\Screenshot_20191009-224047_Google.jpg"/>
          <p:cNvPicPr>
            <a:picLocks noChangeAspect="1" noChangeArrowheads="1"/>
          </p:cNvPicPr>
          <p:nvPr/>
        </p:nvPicPr>
        <p:blipFill rotWithShape="1">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l="6849" t="40169" r="50000" b="44304"/>
          <a:stretch/>
        </p:blipFill>
        <p:spPr bwMode="auto">
          <a:xfrm>
            <a:off x="5797556" y="404664"/>
            <a:ext cx="2863099"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227976"/>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5" name="Picture 3" descr="C:\Users\User\Pictures\images.jpg"/>
          <p:cNvPicPr>
            <a:picLocks noChangeAspect="1" noChangeArrowheads="1"/>
          </p:cNvPicPr>
          <p:nvPr/>
        </p:nvPicPr>
        <p:blipFill rotWithShape="1">
          <a:blip r:embed="rId2">
            <a:extLst>
              <a:ext uri="{28A0092B-C50C-407E-A947-70E740481C1C}">
                <a14:useLocalDpi xmlns:a14="http://schemas.microsoft.com/office/drawing/2010/main" val="0"/>
              </a:ext>
            </a:extLst>
          </a:blip>
          <a:srcRect l="22980" r="14742"/>
          <a:stretch/>
        </p:blipFill>
        <p:spPr bwMode="auto">
          <a:xfrm>
            <a:off x="405480" y="2492896"/>
            <a:ext cx="3025313" cy="3384376"/>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תוכן 1"/>
          <p:cNvSpPr>
            <a:spLocks noGrp="1"/>
          </p:cNvSpPr>
          <p:nvPr>
            <p:ph idx="1"/>
          </p:nvPr>
        </p:nvSpPr>
        <p:spPr>
          <a:xfrm>
            <a:off x="3059832" y="3861048"/>
            <a:ext cx="6012656" cy="2158517"/>
          </a:xfrm>
        </p:spPr>
        <p:txBody>
          <a:bodyPr>
            <a:normAutofit/>
          </a:bodyPr>
          <a:lstStyle/>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תחת כיפת השמים – כשר!</a:t>
            </a:r>
          </a:p>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תחת העץ - פסול!</a:t>
            </a:r>
          </a:p>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rPr>
              <a:t>תחת קורת גג – פסול!</a:t>
            </a:r>
          </a:p>
        </p:txBody>
      </p:sp>
      <p:sp>
        <p:nvSpPr>
          <p:cNvPr id="3" name="כותרת 2"/>
          <p:cNvSpPr>
            <a:spLocks noGrp="1"/>
          </p:cNvSpPr>
          <p:nvPr>
            <p:ph type="title"/>
          </p:nvPr>
        </p:nvSpPr>
        <p:spPr/>
        <p:txBody>
          <a:bodyPr>
            <a:normAutofit/>
          </a:bodyPr>
          <a:lstStyle/>
          <a:p>
            <a:r>
              <a:rPr lang="he-IL" sz="7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הֵיכָן בּוֹנִים סֻכָּה?</a:t>
            </a:r>
          </a:p>
        </p:txBody>
      </p:sp>
    </p:spTree>
    <p:extLst>
      <p:ext uri="{BB962C8B-B14F-4D97-AF65-F5344CB8AC3E}">
        <p14:creationId xmlns:p14="http://schemas.microsoft.com/office/powerpoint/2010/main" val="288794214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B87A2042-5AB9-4487-9410-601F5A708500}"/>
              </a:ext>
            </a:extLst>
          </p:cNvPr>
          <p:cNvSpPr>
            <a:spLocks noGrp="1"/>
          </p:cNvSpPr>
          <p:nvPr>
            <p:ph type="title"/>
          </p:nvPr>
        </p:nvSpPr>
        <p:spPr>
          <a:xfrm>
            <a:off x="457200" y="160048"/>
            <a:ext cx="8229600" cy="1252728"/>
          </a:xfrm>
        </p:spPr>
        <p:txBody>
          <a:bodyPr>
            <a:normAutofit fontScale="90000"/>
          </a:bodyPr>
          <a:lstStyle/>
          <a:p>
            <a:r>
              <a:rPr lang="he-IL" dirty="0"/>
              <a:t>על פי מה שלמדנו, </a:t>
            </a:r>
            <a:r>
              <a:rPr lang="he-IL" b="1" dirty="0"/>
              <a:t>באלו מרפסות בבניין זה אפשר לבנות סוכה כשרה?</a:t>
            </a:r>
          </a:p>
        </p:txBody>
      </p:sp>
      <p:pic>
        <p:nvPicPr>
          <p:cNvPr id="7170" name="Picture 2">
            <a:extLst>
              <a:ext uri="{FF2B5EF4-FFF2-40B4-BE49-F238E27FC236}">
                <a16:creationId xmlns:a16="http://schemas.microsoft.com/office/drawing/2014/main" id="{42B5F189-5AD6-4135-A5E1-EF212D2EBC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408"/>
          <a:stretch/>
        </p:blipFill>
        <p:spPr bwMode="auto">
          <a:xfrm>
            <a:off x="1763688" y="1409196"/>
            <a:ext cx="5374805" cy="5434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30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B87A2042-5AB9-4487-9410-601F5A708500}"/>
              </a:ext>
            </a:extLst>
          </p:cNvPr>
          <p:cNvSpPr>
            <a:spLocks noGrp="1"/>
          </p:cNvSpPr>
          <p:nvPr>
            <p:ph type="title"/>
          </p:nvPr>
        </p:nvSpPr>
        <p:spPr>
          <a:xfrm>
            <a:off x="457200" y="160048"/>
            <a:ext cx="8435280" cy="1252728"/>
          </a:xfrm>
        </p:spPr>
        <p:txBody>
          <a:bodyPr>
            <a:normAutofit fontScale="90000"/>
          </a:bodyPr>
          <a:lstStyle/>
          <a:p>
            <a:r>
              <a:rPr lang="he-IL" dirty="0"/>
              <a:t>מצאתם עוד</a:t>
            </a:r>
            <a:r>
              <a:rPr lang="he-IL" b="1" dirty="0"/>
              <a:t>?</a:t>
            </a:r>
            <a:br>
              <a:rPr lang="en-US" b="1" dirty="0"/>
            </a:br>
            <a:r>
              <a:rPr lang="he-IL" b="1" dirty="0"/>
              <a:t>למה השאר לא טובות לבניית סוכה?</a:t>
            </a:r>
          </a:p>
        </p:txBody>
      </p:sp>
      <p:pic>
        <p:nvPicPr>
          <p:cNvPr id="7170" name="Picture 2">
            <a:extLst>
              <a:ext uri="{FF2B5EF4-FFF2-40B4-BE49-F238E27FC236}">
                <a16:creationId xmlns:a16="http://schemas.microsoft.com/office/drawing/2014/main" id="{42B5F189-5AD6-4135-A5E1-EF212D2EBC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408"/>
          <a:stretch/>
        </p:blipFill>
        <p:spPr bwMode="auto">
          <a:xfrm>
            <a:off x="1835696" y="1395191"/>
            <a:ext cx="5374805" cy="5434558"/>
          </a:xfrm>
          <a:prstGeom prst="rect">
            <a:avLst/>
          </a:prstGeom>
          <a:noFill/>
          <a:extLst>
            <a:ext uri="{909E8E84-426E-40DD-AFC4-6F175D3DCCD1}">
              <a14:hiddenFill xmlns:a14="http://schemas.microsoft.com/office/drawing/2010/main">
                <a:solidFill>
                  <a:srgbClr val="FFFFFF"/>
                </a:solidFill>
              </a14:hiddenFill>
            </a:ext>
          </a:extLst>
        </p:spPr>
      </p:pic>
      <p:sp>
        <p:nvSpPr>
          <p:cNvPr id="2" name="אליפסה 1">
            <a:extLst>
              <a:ext uri="{FF2B5EF4-FFF2-40B4-BE49-F238E27FC236}">
                <a16:creationId xmlns:a16="http://schemas.microsoft.com/office/drawing/2014/main" id="{6E81F6CA-D3B7-440E-919F-6E7477FA8736}"/>
              </a:ext>
            </a:extLst>
          </p:cNvPr>
          <p:cNvSpPr/>
          <p:nvPr/>
        </p:nvSpPr>
        <p:spPr>
          <a:xfrm>
            <a:off x="5076056" y="2780928"/>
            <a:ext cx="936104" cy="792088"/>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
        <p:nvSpPr>
          <p:cNvPr id="5" name="אליפסה 4">
            <a:extLst>
              <a:ext uri="{FF2B5EF4-FFF2-40B4-BE49-F238E27FC236}">
                <a16:creationId xmlns:a16="http://schemas.microsoft.com/office/drawing/2014/main" id="{39572477-D205-4C54-B531-ABB9F90E34E0}"/>
              </a:ext>
            </a:extLst>
          </p:cNvPr>
          <p:cNvSpPr/>
          <p:nvPr/>
        </p:nvSpPr>
        <p:spPr>
          <a:xfrm>
            <a:off x="4644008" y="3146116"/>
            <a:ext cx="756084" cy="792088"/>
          </a:xfrm>
          <a:prstGeom prst="ellipse">
            <a:avLst/>
          </a:prstGeom>
          <a:noFill/>
          <a:ln w="28575">
            <a:solidFill>
              <a:schemeClr val="accent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
        <p:nvSpPr>
          <p:cNvPr id="6" name="אליפסה 5">
            <a:extLst>
              <a:ext uri="{FF2B5EF4-FFF2-40B4-BE49-F238E27FC236}">
                <a16:creationId xmlns:a16="http://schemas.microsoft.com/office/drawing/2014/main" id="{683953A1-355C-45D5-A640-5C55A8CCB378}"/>
              </a:ext>
            </a:extLst>
          </p:cNvPr>
          <p:cNvSpPr/>
          <p:nvPr/>
        </p:nvSpPr>
        <p:spPr>
          <a:xfrm>
            <a:off x="4067944" y="2492896"/>
            <a:ext cx="936104" cy="792088"/>
          </a:xfrm>
          <a:prstGeom prst="ellipse">
            <a:avLst/>
          </a:prstGeom>
          <a:noFill/>
          <a:ln w="28575">
            <a:solidFill>
              <a:srgbClr val="7030A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
        <p:nvSpPr>
          <p:cNvPr id="7" name="אליפסה 6">
            <a:extLst>
              <a:ext uri="{FF2B5EF4-FFF2-40B4-BE49-F238E27FC236}">
                <a16:creationId xmlns:a16="http://schemas.microsoft.com/office/drawing/2014/main" id="{07EB901C-D11E-4C5C-80B3-426BCD5E626B}"/>
              </a:ext>
            </a:extLst>
          </p:cNvPr>
          <p:cNvSpPr/>
          <p:nvPr/>
        </p:nvSpPr>
        <p:spPr>
          <a:xfrm>
            <a:off x="6274165" y="4221088"/>
            <a:ext cx="936104" cy="792088"/>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
        <p:nvSpPr>
          <p:cNvPr id="8" name="אליפסה 7">
            <a:extLst>
              <a:ext uri="{FF2B5EF4-FFF2-40B4-BE49-F238E27FC236}">
                <a16:creationId xmlns:a16="http://schemas.microsoft.com/office/drawing/2014/main" id="{74BA724F-37D0-43CA-BB0C-C8BE3396E0F3}"/>
              </a:ext>
            </a:extLst>
          </p:cNvPr>
          <p:cNvSpPr/>
          <p:nvPr/>
        </p:nvSpPr>
        <p:spPr>
          <a:xfrm>
            <a:off x="2869836" y="4221088"/>
            <a:ext cx="936104" cy="792088"/>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
        <p:nvSpPr>
          <p:cNvPr id="9" name="אליפסה 8">
            <a:extLst>
              <a:ext uri="{FF2B5EF4-FFF2-40B4-BE49-F238E27FC236}">
                <a16:creationId xmlns:a16="http://schemas.microsoft.com/office/drawing/2014/main" id="{5A699A3E-DC54-4516-AA59-C99ED6CB61BA}"/>
              </a:ext>
            </a:extLst>
          </p:cNvPr>
          <p:cNvSpPr/>
          <p:nvPr/>
        </p:nvSpPr>
        <p:spPr>
          <a:xfrm>
            <a:off x="3527884" y="2024844"/>
            <a:ext cx="936104" cy="792088"/>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
        <p:nvSpPr>
          <p:cNvPr id="10" name="אליפסה 9">
            <a:extLst>
              <a:ext uri="{FF2B5EF4-FFF2-40B4-BE49-F238E27FC236}">
                <a16:creationId xmlns:a16="http://schemas.microsoft.com/office/drawing/2014/main" id="{60C43AC0-0F5D-4E61-BB64-A38FAFB9C642}"/>
              </a:ext>
            </a:extLst>
          </p:cNvPr>
          <p:cNvSpPr/>
          <p:nvPr/>
        </p:nvSpPr>
        <p:spPr>
          <a:xfrm>
            <a:off x="5641937" y="2024844"/>
            <a:ext cx="756084" cy="792088"/>
          </a:xfrm>
          <a:prstGeom prst="ellipse">
            <a:avLst/>
          </a:prstGeom>
          <a:noFill/>
          <a:ln w="28575">
            <a:solidFill>
              <a:schemeClr val="accent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
        <p:nvSpPr>
          <p:cNvPr id="11" name="אליפסה 10">
            <a:extLst>
              <a:ext uri="{FF2B5EF4-FFF2-40B4-BE49-F238E27FC236}">
                <a16:creationId xmlns:a16="http://schemas.microsoft.com/office/drawing/2014/main" id="{8181328F-0999-469E-B13C-738C3F3C7731}"/>
              </a:ext>
            </a:extLst>
          </p:cNvPr>
          <p:cNvSpPr/>
          <p:nvPr/>
        </p:nvSpPr>
        <p:spPr>
          <a:xfrm>
            <a:off x="3149842" y="5456231"/>
            <a:ext cx="3798422" cy="792088"/>
          </a:xfrm>
          <a:prstGeom prst="ellipse">
            <a:avLst/>
          </a:prstGeom>
          <a:noFill/>
          <a:ln w="28575">
            <a:solidFill>
              <a:schemeClr val="accent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Tree>
    <p:extLst>
      <p:ext uri="{BB962C8B-B14F-4D97-AF65-F5344CB8AC3E}">
        <p14:creationId xmlns:p14="http://schemas.microsoft.com/office/powerpoint/2010/main" val="3009072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827584" y="1778504"/>
            <a:ext cx="7408333" cy="3450696"/>
          </a:xfrm>
        </p:spPr>
        <p:txBody>
          <a:bodyPr>
            <a:normAutofit/>
          </a:bodyPr>
          <a:lstStyle/>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בכל ארוחה שאוכלים בסוכה "המוציא" או "מזונות" או "הגפן" מברכים:</a:t>
            </a:r>
          </a:p>
          <a:p>
            <a:pPr marL="0" indent="0" algn="ctr">
              <a:buNone/>
            </a:pPr>
            <a:r>
              <a:rPr lang="he-IL" sz="5400" b="1" dirty="0">
                <a:ln>
                  <a:solidFill>
                    <a:sysClr val="windowText" lastClr="000000"/>
                  </a:solidFill>
                </a:ln>
                <a:solidFill>
                  <a:schemeClr val="accent1">
                    <a:lumMod val="60000"/>
                    <a:lumOff val="40000"/>
                  </a:schemeClr>
                </a:solidFill>
                <a:latin typeface="David" panose="020E0502060401010101" pitchFamily="34" charset="-79"/>
                <a:cs typeface="David" panose="020E0502060401010101" pitchFamily="34" charset="-79"/>
                <a:sym typeface="Wingdings"/>
              </a:rPr>
              <a:t>"בָּרוּךְ אַתָּה... אֲשֶׁר קִדְשָׁנוּ בְּמִצְווֹתָיו </a:t>
            </a:r>
            <a:r>
              <a:rPr lang="he-IL" sz="5400" b="1" dirty="0" err="1">
                <a:ln>
                  <a:solidFill>
                    <a:sysClr val="windowText" lastClr="000000"/>
                  </a:solidFill>
                </a:ln>
                <a:solidFill>
                  <a:schemeClr val="accent1">
                    <a:lumMod val="60000"/>
                    <a:lumOff val="40000"/>
                  </a:schemeClr>
                </a:solidFill>
                <a:latin typeface="David" panose="020E0502060401010101" pitchFamily="34" charset="-79"/>
                <a:cs typeface="David" panose="020E0502060401010101" pitchFamily="34" charset="-79"/>
                <a:sym typeface="Wingdings"/>
              </a:rPr>
              <a:t>וְצִוָנו</a:t>
            </a:r>
            <a:r>
              <a:rPr lang="he-IL" sz="5400" b="1" dirty="0">
                <a:ln>
                  <a:solidFill>
                    <a:sysClr val="windowText" lastClr="000000"/>
                  </a:solidFill>
                </a:ln>
                <a:solidFill>
                  <a:schemeClr val="accent1">
                    <a:lumMod val="60000"/>
                    <a:lumOff val="40000"/>
                  </a:schemeClr>
                </a:solidFill>
                <a:latin typeface="David" panose="020E0502060401010101" pitchFamily="34" charset="-79"/>
                <a:cs typeface="David" panose="020E0502060401010101" pitchFamily="34" charset="-79"/>
                <a:sym typeface="Wingdings"/>
              </a:rPr>
              <a:t>ּ </a:t>
            </a:r>
            <a:r>
              <a:rPr lang="he-IL" sz="5400" b="1" dirty="0" err="1">
                <a:ln>
                  <a:solidFill>
                    <a:sysClr val="windowText" lastClr="000000"/>
                  </a:solidFill>
                </a:ln>
                <a:solidFill>
                  <a:schemeClr val="accent1">
                    <a:lumMod val="60000"/>
                    <a:lumOff val="40000"/>
                  </a:schemeClr>
                </a:solidFill>
                <a:latin typeface="David" panose="020E0502060401010101" pitchFamily="34" charset="-79"/>
                <a:cs typeface="David" panose="020E0502060401010101" pitchFamily="34" charset="-79"/>
                <a:sym typeface="Wingdings"/>
              </a:rPr>
              <a:t>לֵישֵׁב</a:t>
            </a:r>
            <a:r>
              <a:rPr lang="he-IL" sz="5400" b="1" dirty="0">
                <a:ln>
                  <a:solidFill>
                    <a:sysClr val="windowText" lastClr="000000"/>
                  </a:solidFill>
                </a:ln>
                <a:solidFill>
                  <a:schemeClr val="accent1">
                    <a:lumMod val="60000"/>
                    <a:lumOff val="40000"/>
                  </a:schemeClr>
                </a:solidFill>
                <a:latin typeface="David" panose="020E0502060401010101" pitchFamily="34" charset="-79"/>
                <a:cs typeface="David" panose="020E0502060401010101" pitchFamily="34" charset="-79"/>
                <a:sym typeface="Wingdings"/>
              </a:rPr>
              <a:t> בַּסֻכָּה"</a:t>
            </a:r>
            <a:endParaRPr lang="he-IL" sz="5400" b="1" dirty="0">
              <a:ln>
                <a:solidFill>
                  <a:sysClr val="windowText" lastClr="000000"/>
                </a:solidFill>
              </a:ln>
              <a:solidFill>
                <a:schemeClr val="accent1">
                  <a:lumMod val="60000"/>
                  <a:lumOff val="40000"/>
                </a:schemeClr>
              </a:solidFill>
              <a:latin typeface="David" panose="020E0502060401010101" pitchFamily="34" charset="-79"/>
              <a:cs typeface="David" panose="020E0502060401010101" pitchFamily="34" charset="-79"/>
            </a:endParaRPr>
          </a:p>
        </p:txBody>
      </p:sp>
      <p:sp>
        <p:nvSpPr>
          <p:cNvPr id="3" name="כותרת 2"/>
          <p:cNvSpPr>
            <a:spLocks noGrp="1"/>
          </p:cNvSpPr>
          <p:nvPr>
            <p:ph type="title"/>
          </p:nvPr>
        </p:nvSpPr>
        <p:spPr/>
        <p:txBody>
          <a:bodyPr>
            <a:normAutofit/>
          </a:bodyPr>
          <a:lstStyle/>
          <a:p>
            <a:r>
              <a:rPr lang="he-IL" sz="7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הַבְּרָכָה</a:t>
            </a:r>
          </a:p>
        </p:txBody>
      </p:sp>
      <p:pic>
        <p:nvPicPr>
          <p:cNvPr id="20482" name="Picture 2" descr="C:\Users\User\Downloads\Screenshot_20191009-230545_Google.jpg"/>
          <p:cNvPicPr>
            <a:picLocks noChangeAspect="1" noChangeArrowheads="1"/>
          </p:cNvPicPr>
          <p:nvPr/>
        </p:nvPicPr>
        <p:blipFill rotWithShape="1">
          <a:blip r:embed="rId2">
            <a:extLst>
              <a:ext uri="{28A0092B-C50C-407E-A947-70E740481C1C}">
                <a14:useLocalDpi xmlns:a14="http://schemas.microsoft.com/office/drawing/2010/main" val="0"/>
              </a:ext>
            </a:extLst>
          </a:blip>
          <a:srcRect l="50552" t="14683" r="-50552" b="68945"/>
          <a:stretch/>
        </p:blipFill>
        <p:spPr bwMode="auto">
          <a:xfrm>
            <a:off x="3207744" y="4849014"/>
            <a:ext cx="5195273" cy="18428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User\Downloads\Screenshot_20191009-230545_Googl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t="31055" b="52574"/>
          <a:stretch/>
        </p:blipFill>
        <p:spPr bwMode="auto">
          <a:xfrm rot="20858031">
            <a:off x="530724" y="5061645"/>
            <a:ext cx="2100366" cy="14900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User\Downloads\Screenshot_20191009-230545_Googl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4683" r="50000" b="68945"/>
          <a:stretch/>
        </p:blipFill>
        <p:spPr bwMode="auto">
          <a:xfrm rot="673891">
            <a:off x="6282784" y="5015810"/>
            <a:ext cx="2127401" cy="1509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84319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899592" y="2649441"/>
            <a:ext cx="7408333" cy="3450696"/>
          </a:xfrm>
        </p:spPr>
        <p:txBody>
          <a:bodyPr>
            <a:normAutofit/>
          </a:bodyPr>
          <a:lstStyle/>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"בסוכות תשבו שבעת ימים"</a:t>
            </a:r>
          </a:p>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תשבו = תדורו</a:t>
            </a:r>
          </a:p>
          <a:p>
            <a:pPr marL="0" indent="0" algn="ctr">
              <a:buNone/>
            </a:pPr>
            <a:r>
              <a:rPr lang="he-IL" sz="36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בסוכה אוכלים, שותים, לומדים, קוראים ומשוחחים.</a:t>
            </a:r>
          </a:p>
          <a:p>
            <a:pPr marL="0" indent="0" algn="ctr">
              <a:buNone/>
            </a:pPr>
            <a:r>
              <a:rPr lang="he-IL" sz="2800" b="1" dirty="0">
                <a:ln>
                  <a:solidFill>
                    <a:sysClr val="windowText" lastClr="000000"/>
                  </a:solidFill>
                </a:ln>
                <a:solidFill>
                  <a:schemeClr val="tx2">
                    <a:lumMod val="75000"/>
                  </a:schemeClr>
                </a:solidFill>
                <a:latin typeface="David" panose="020E0502060401010101" pitchFamily="34" charset="-79"/>
                <a:cs typeface="David" panose="020E0502060401010101" pitchFamily="34" charset="-79"/>
                <a:sym typeface="Wingdings"/>
              </a:rPr>
              <a:t>(יש הנוהגים גם לישון בסוכה)</a:t>
            </a:r>
            <a:endParaRPr lang="he-IL" sz="3600" b="1" dirty="0">
              <a:ln>
                <a:solidFill>
                  <a:sysClr val="windowText" lastClr="000000"/>
                </a:solidFill>
              </a:ln>
              <a:solidFill>
                <a:schemeClr val="accent1">
                  <a:lumMod val="60000"/>
                  <a:lumOff val="40000"/>
                </a:schemeClr>
              </a:solidFill>
              <a:latin typeface="David" panose="020E0502060401010101" pitchFamily="34" charset="-79"/>
              <a:cs typeface="David" panose="020E0502060401010101" pitchFamily="34" charset="-79"/>
            </a:endParaRPr>
          </a:p>
        </p:txBody>
      </p:sp>
      <p:sp>
        <p:nvSpPr>
          <p:cNvPr id="3" name="כותרת 2"/>
          <p:cNvSpPr>
            <a:spLocks noGrp="1"/>
          </p:cNvSpPr>
          <p:nvPr>
            <p:ph type="title"/>
          </p:nvPr>
        </p:nvSpPr>
        <p:spPr/>
        <p:txBody>
          <a:bodyPr>
            <a:normAutofit/>
          </a:bodyPr>
          <a:lstStyle/>
          <a:p>
            <a:r>
              <a:rPr lang="he-IL" sz="7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מַה עוֹשִׂים בַּסֻכָּה?</a:t>
            </a:r>
          </a:p>
        </p:txBody>
      </p:sp>
      <p:pic>
        <p:nvPicPr>
          <p:cNvPr id="19458" name="Picture 2" descr="C:\Users\User\Pictures\סידור.jpg"/>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431" t="15588" b="24279"/>
          <a:stretch/>
        </p:blipFill>
        <p:spPr bwMode="auto">
          <a:xfrm rot="20847151">
            <a:off x="502644" y="1500232"/>
            <a:ext cx="2266747" cy="1235238"/>
          </a:xfrm>
          <a:prstGeom prst="rect">
            <a:avLst/>
          </a:prstGeom>
          <a:noFill/>
          <a:extLst>
            <a:ext uri="{909E8E84-426E-40DD-AFC4-6F175D3DCCD1}">
              <a14:hiddenFill xmlns:a14="http://schemas.microsoft.com/office/drawing/2010/main">
                <a:solidFill>
                  <a:srgbClr val="FFFFFF"/>
                </a:solidFill>
              </a14:hiddenFill>
            </a:ext>
          </a:extLst>
        </p:spPr>
      </p:pic>
      <p:pic>
        <p:nvPicPr>
          <p:cNvPr id="19459" name="Picture 3" descr="C:\Users\User\Pictures\תמונות לעבודות\250px-A_small_cup_of_coff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4869160"/>
            <a:ext cx="1683255" cy="12658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הסבר מלבני מעוגל 3"/>
          <p:cNvSpPr/>
          <p:nvPr/>
        </p:nvSpPr>
        <p:spPr>
          <a:xfrm>
            <a:off x="7596336" y="2117851"/>
            <a:ext cx="963175" cy="663077"/>
          </a:xfrm>
          <a:prstGeom prst="wedgeRoundRectCallout">
            <a:avLst>
              <a:gd name="adj1" fmla="val -59288"/>
              <a:gd name="adj2" fmla="val 9042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הסבר מלבני מעוגל 7"/>
          <p:cNvSpPr/>
          <p:nvPr/>
        </p:nvSpPr>
        <p:spPr>
          <a:xfrm>
            <a:off x="6516216" y="1786312"/>
            <a:ext cx="963175" cy="663077"/>
          </a:xfrm>
          <a:prstGeom prst="wedgeRoundRectCallout">
            <a:avLst>
              <a:gd name="adj1" fmla="val 36849"/>
              <a:gd name="adj2" fmla="val 991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9461" name="Picture 5" descr="C:\Users\User\Downloads\Screenshot_20191009-230501_Googl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57" t="3375" r="-3657" b="65654"/>
          <a:stretch/>
        </p:blipFill>
        <p:spPr bwMode="auto">
          <a:xfrm rot="20830615">
            <a:off x="289687" y="4695649"/>
            <a:ext cx="2403523" cy="16128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96280"/>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מציין מיקום תוכן 9">
            <a:extLst>
              <a:ext uri="{FF2B5EF4-FFF2-40B4-BE49-F238E27FC236}">
                <a16:creationId xmlns:a16="http://schemas.microsoft.com/office/drawing/2014/main" id="{2C0C4B39-5801-47A1-A341-29973A570F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963775"/>
            <a:ext cx="6552728" cy="4914546"/>
          </a:xfrm>
        </p:spPr>
      </p:pic>
      <p:sp>
        <p:nvSpPr>
          <p:cNvPr id="3" name="כותרת 2">
            <a:extLst>
              <a:ext uri="{FF2B5EF4-FFF2-40B4-BE49-F238E27FC236}">
                <a16:creationId xmlns:a16="http://schemas.microsoft.com/office/drawing/2014/main" id="{52B96272-D657-4A5C-96A3-6DB83469FC27}"/>
              </a:ext>
            </a:extLst>
          </p:cNvPr>
          <p:cNvSpPr>
            <a:spLocks noGrp="1"/>
          </p:cNvSpPr>
          <p:nvPr>
            <p:ph type="title"/>
          </p:nvPr>
        </p:nvSpPr>
        <p:spPr/>
        <p:txBody>
          <a:bodyPr>
            <a:normAutofit fontScale="90000"/>
          </a:bodyPr>
          <a:lstStyle/>
          <a:p>
            <a:r>
              <a:rPr lang="he-IL" dirty="0"/>
              <a:t>סוכת בתוך בית כנסת</a:t>
            </a:r>
            <a:br>
              <a:rPr lang="en-US" dirty="0"/>
            </a:br>
            <a:r>
              <a:rPr lang="he-IL" dirty="0"/>
              <a:t>בבית הרב קוק בירושלים</a:t>
            </a:r>
          </a:p>
        </p:txBody>
      </p:sp>
      <p:sp>
        <p:nvSpPr>
          <p:cNvPr id="11" name="אליפסה 10">
            <a:extLst>
              <a:ext uri="{FF2B5EF4-FFF2-40B4-BE49-F238E27FC236}">
                <a16:creationId xmlns:a16="http://schemas.microsoft.com/office/drawing/2014/main" id="{D60EB1C1-C66D-4FA1-9CB9-3E25D317AF29}"/>
              </a:ext>
            </a:extLst>
          </p:cNvPr>
          <p:cNvSpPr/>
          <p:nvPr/>
        </p:nvSpPr>
        <p:spPr>
          <a:xfrm>
            <a:off x="4139952" y="3645024"/>
            <a:ext cx="2880320" cy="1584176"/>
          </a:xfrm>
          <a:prstGeom prst="ellipse">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he-IL" dirty="0"/>
          </a:p>
        </p:txBody>
      </p:sp>
    </p:spTree>
    <p:extLst>
      <p:ext uri="{BB962C8B-B14F-4D97-AF65-F5344CB8AC3E}">
        <p14:creationId xmlns:p14="http://schemas.microsoft.com/office/powerpoint/2010/main" val="1014138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52B96272-D657-4A5C-96A3-6DB83469FC27}"/>
              </a:ext>
            </a:extLst>
          </p:cNvPr>
          <p:cNvSpPr>
            <a:spLocks noGrp="1"/>
          </p:cNvSpPr>
          <p:nvPr>
            <p:ph type="title"/>
          </p:nvPr>
        </p:nvSpPr>
        <p:spPr/>
        <p:txBody>
          <a:bodyPr>
            <a:normAutofit fontScale="90000"/>
          </a:bodyPr>
          <a:lstStyle/>
          <a:p>
            <a:r>
              <a:rPr lang="he-IL" dirty="0"/>
              <a:t>סוכת בתוך בית כנסת</a:t>
            </a:r>
            <a:br>
              <a:rPr lang="en-US" dirty="0"/>
            </a:br>
            <a:r>
              <a:rPr lang="he-IL" dirty="0"/>
              <a:t>בבית הרב קוק בירושלים</a:t>
            </a:r>
          </a:p>
        </p:txBody>
      </p:sp>
      <p:pic>
        <p:nvPicPr>
          <p:cNvPr id="6" name="תמונה 5">
            <a:extLst>
              <a:ext uri="{FF2B5EF4-FFF2-40B4-BE49-F238E27FC236}">
                <a16:creationId xmlns:a16="http://schemas.microsoft.com/office/drawing/2014/main" id="{9CF80F4A-363F-4226-B611-8F1CCBB77D00}"/>
              </a:ext>
            </a:extLst>
          </p:cNvPr>
          <p:cNvPicPr>
            <a:picLocks noChangeAspect="1"/>
          </p:cNvPicPr>
          <p:nvPr/>
        </p:nvPicPr>
        <p:blipFill>
          <a:blip r:embed="rId2"/>
          <a:stretch>
            <a:fillRect/>
          </a:stretch>
        </p:blipFill>
        <p:spPr>
          <a:xfrm>
            <a:off x="1115616" y="1569174"/>
            <a:ext cx="7051768" cy="5288826"/>
          </a:xfrm>
          <a:prstGeom prst="rect">
            <a:avLst/>
          </a:prstGeom>
        </p:spPr>
      </p:pic>
    </p:spTree>
    <p:extLst>
      <p:ext uri="{BB962C8B-B14F-4D97-AF65-F5344CB8AC3E}">
        <p14:creationId xmlns:p14="http://schemas.microsoft.com/office/powerpoint/2010/main" val="1102164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
        <p:nvSpPr>
          <p:cNvPr id="5" name="כותרת 2"/>
          <p:cNvSpPr txBox="1">
            <a:spLocks/>
          </p:cNvSpPr>
          <p:nvPr/>
        </p:nvSpPr>
        <p:spPr>
          <a:xfrm>
            <a:off x="395536" y="2132856"/>
            <a:ext cx="8229600" cy="4608512"/>
          </a:xfrm>
          <a:prstGeom prst="rect">
            <a:avLst/>
          </a:prstGeom>
          <a:noFill/>
        </p:spPr>
        <p:txBody>
          <a:bodyPr vert="horz" lIns="91440" tIns="45720" rIns="91440" bIns="45720" rtlCol="0" anchor="ctr">
            <a:normAutofit fontScale="92500" lnSpcReduction="100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he-IL"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David" panose="020E0502060401010101" pitchFamily="34" charset="-79"/>
                <a:cs typeface="David" panose="020E0502060401010101" pitchFamily="34" charset="-79"/>
              </a:rPr>
              <a:t>בַּשְׁקוּפִיוֹת הַבַּאוֹת </a:t>
            </a:r>
          </a:p>
          <a:p>
            <a:r>
              <a:rPr lang="he-IL"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David" panose="020E0502060401010101" pitchFamily="34" charset="-79"/>
                <a:cs typeface="David" panose="020E0502060401010101" pitchFamily="34" charset="-79"/>
              </a:rPr>
              <a:t>יֵשׁ תְמוּנוֹת שׁוֹנוֹת</a:t>
            </a:r>
          </a:p>
          <a:p>
            <a:r>
              <a:rPr lang="he-IL"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David" panose="020E0502060401010101" pitchFamily="34" charset="-79"/>
                <a:cs typeface="David" panose="020E0502060401010101" pitchFamily="34" charset="-79"/>
              </a:rPr>
              <a:t>דוּנוּ יָחָד</a:t>
            </a:r>
          </a:p>
          <a:p>
            <a:r>
              <a:rPr lang="he-IL"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David" panose="020E0502060401010101" pitchFamily="34" charset="-79"/>
                <a:cs typeface="David" panose="020E0502060401010101" pitchFamily="34" charset="-79"/>
              </a:rPr>
              <a:t>הַאִם הַסֻכָּה שְׁבַּתְמוּנָה </a:t>
            </a:r>
          </a:p>
          <a:p>
            <a:r>
              <a:rPr lang="he-IL"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David" panose="020E0502060401010101" pitchFamily="34" charset="-79"/>
                <a:cs typeface="David" panose="020E0502060401010101" pitchFamily="34" charset="-79"/>
              </a:rPr>
              <a:t>כְּשֶׁרָה אוֹ פְּסוּלָה</a:t>
            </a:r>
          </a:p>
          <a:p>
            <a:r>
              <a:rPr lang="he-IL"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David" panose="020E0502060401010101" pitchFamily="34" charset="-79"/>
                <a:cs typeface="David" panose="020E0502060401010101" pitchFamily="34" charset="-79"/>
              </a:rPr>
              <a:t>וּמַדוּעַ?</a:t>
            </a:r>
          </a:p>
        </p:txBody>
      </p:sp>
    </p:spTree>
    <p:extLst>
      <p:ext uri="{BB962C8B-B14F-4D97-AF65-F5344CB8AC3E}">
        <p14:creationId xmlns:p14="http://schemas.microsoft.com/office/powerpoint/2010/main" val="81910231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pic>
        <p:nvPicPr>
          <p:cNvPr id="5" name="Picture 2" descr="C:\Users\User\Pictures\suka_gef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72816"/>
            <a:ext cx="6292618" cy="42354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44103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098" name="Picture 2" descr="C:\Users\User\Pictures\סוכת-מדור-לדור-למכירה-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844824"/>
            <a:ext cx="5793432" cy="3862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כותרת 2"/>
          <p:cNvSpPr txBox="1">
            <a:spLocks/>
          </p:cNvSpPr>
          <p:nvPr/>
        </p:nvSpPr>
        <p:spPr>
          <a:xfrm>
            <a:off x="467544" y="332656"/>
            <a:ext cx="8229600" cy="1252728"/>
          </a:xfrm>
          <a:prstGeom prst="rect">
            <a:avLst/>
          </a:prstGeom>
        </p:spPr>
        <p:txBody>
          <a:bodyPr vert="horz" lIns="91440" tIns="45720" rIns="91440" bIns="45720" rtlCol="0" anchor="ctr">
            <a:normAutofit/>
          </a:bodyPr>
          <a:lst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2921298499"/>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122" name="Picture 2" descr="C:\Users\User\Pictures\cd2148e682-be9a-4319-a7c8-23afb756450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789508"/>
            <a:ext cx="6452964" cy="4477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כותרת 2"/>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38894215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146" name="Picture 2" descr="C:\Users\User\Pictures\c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988840"/>
            <a:ext cx="6272882" cy="41787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כותרת 2"/>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591092309"/>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170" name="Picture 2" descr="C:\Users\User\Pictures\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931300"/>
            <a:ext cx="5811326" cy="43528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3999569804"/>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194" name="Picture 2" descr="C:\Users\User\Pictures\סוכה ברכב.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713947"/>
            <a:ext cx="4327376" cy="4615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467874890"/>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2" descr="C:\Users\User\Pictures\סוכה-על-גבי-סוכה-2-300x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060847"/>
            <a:ext cx="6246440" cy="4164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1107291228"/>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42" name="Picture 2" descr="C:\Users\User\Pictures\סוכה-על-ספינה-300x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983566"/>
            <a:ext cx="6331000" cy="42628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כותרת 2"/>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2420689720"/>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266" name="Picture 2" descr="C:\Users\User\Pictures\sukot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2060848"/>
            <a:ext cx="2760696" cy="42041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2882136062"/>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290" name="Picture 2" descr="C:\Users\User\Pictures\suko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844824"/>
            <a:ext cx="4445000" cy="444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2182430112"/>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314" name="Picture 2" descr="C:\Users\User\Pictures\shutterstock_315039755-1-987x6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700808"/>
            <a:ext cx="7072838" cy="4708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2106557402"/>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338" name="Picture 2" descr="C:\Users\User\Pictures\sukot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916832"/>
            <a:ext cx="2832704" cy="4313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1129142261"/>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362" name="Picture 2" descr="C:\Users\User\Pictures\sukot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132856"/>
            <a:ext cx="5698024" cy="37444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3662497376"/>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386" name="Picture 2" descr="C:\Users\User\Pictures\shutterstock_560729809_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054729"/>
            <a:ext cx="5862392" cy="35982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כותרת 2"/>
          <p:cNvSpPr>
            <a:spLocks noGrp="1"/>
          </p:cNvSpPr>
          <p:nvPr>
            <p:ph type="title"/>
          </p:nvPr>
        </p:nvSpPr>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1528348204"/>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EF9696AC-9761-4E58-BDC7-308026D55F27}"/>
              </a:ext>
            </a:extLst>
          </p:cNvPr>
          <p:cNvSpPr>
            <a:spLocks noGrp="1"/>
          </p:cNvSpPr>
          <p:nvPr>
            <p:ph idx="1"/>
          </p:nvPr>
        </p:nvSpPr>
        <p:spPr/>
        <p:txBody>
          <a:bodyPr/>
          <a:lstStyle/>
          <a:p>
            <a:endParaRPr lang="he-IL"/>
          </a:p>
        </p:txBody>
      </p:sp>
      <p:pic>
        <p:nvPicPr>
          <p:cNvPr id="1026" name="Picture 2" descr="בעולמם של חרדים: סוכה על גלגלים">
            <a:extLst>
              <a:ext uri="{FF2B5EF4-FFF2-40B4-BE49-F238E27FC236}">
                <a16:creationId xmlns:a16="http://schemas.microsoft.com/office/drawing/2014/main" id="{018652EE-CD65-4EDB-A47F-A645931C5F6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000"/>
          <a:stretch/>
        </p:blipFill>
        <p:spPr bwMode="auto">
          <a:xfrm>
            <a:off x="1115616" y="1779058"/>
            <a:ext cx="6300192" cy="4347105"/>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2">
            <a:extLst>
              <a:ext uri="{FF2B5EF4-FFF2-40B4-BE49-F238E27FC236}">
                <a16:creationId xmlns:a16="http://schemas.microsoft.com/office/drawing/2014/main" id="{25DD3B16-A072-43E2-8D81-1A4C94FBC898}"/>
              </a:ext>
            </a:extLst>
          </p:cNvPr>
          <p:cNvSpPr txBox="1">
            <a:spLocks/>
          </p:cNvSpPr>
          <p:nvPr/>
        </p:nvSpPr>
        <p:spPr>
          <a:xfrm>
            <a:off x="609600" y="490728"/>
            <a:ext cx="8229600" cy="1252728"/>
          </a:xfrm>
          <a:prstGeom prst="rect">
            <a:avLst/>
          </a:prstGeom>
        </p:spPr>
        <p:txBody>
          <a:bodyPr vert="horz" lIns="91440" tIns="45720" rIns="91440" bIns="45720" rtlCol="0" anchor="ctr">
            <a:normAutofit/>
          </a:bodyPr>
          <a:lst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he-IL" sz="5400" b="1">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endPar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93322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9E09A11C-097E-4368-8758-B9D71E7658F3}"/>
              </a:ext>
            </a:extLst>
          </p:cNvPr>
          <p:cNvSpPr>
            <a:spLocks noGrp="1"/>
          </p:cNvSpPr>
          <p:nvPr>
            <p:ph idx="1"/>
          </p:nvPr>
        </p:nvSpPr>
        <p:spPr/>
        <p:txBody>
          <a:bodyPr/>
          <a:lstStyle/>
          <a:p>
            <a:endParaRPr lang="he-IL"/>
          </a:p>
        </p:txBody>
      </p:sp>
      <p:pic>
        <p:nvPicPr>
          <p:cNvPr id="2050" name="Picture 2" descr="סוכה על גלגלים עד הבית - מותאם לנייד">
            <a:extLst>
              <a:ext uri="{FF2B5EF4-FFF2-40B4-BE49-F238E27FC236}">
                <a16:creationId xmlns:a16="http://schemas.microsoft.com/office/drawing/2014/main" id="{D95AAA62-6189-440D-ADC1-C91ED03B23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2440"/>
          <a:stretch/>
        </p:blipFill>
        <p:spPr bwMode="auto">
          <a:xfrm>
            <a:off x="3059832" y="1957748"/>
            <a:ext cx="3965426" cy="4588218"/>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2">
            <a:extLst>
              <a:ext uri="{FF2B5EF4-FFF2-40B4-BE49-F238E27FC236}">
                <a16:creationId xmlns:a16="http://schemas.microsoft.com/office/drawing/2014/main" id="{211546E7-5457-4D41-A6FB-3E572E4F3F50}"/>
              </a:ext>
            </a:extLst>
          </p:cNvPr>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12291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9E61DA71-8C82-4A7C-967F-DF6DDF0AD865}"/>
              </a:ext>
            </a:extLst>
          </p:cNvPr>
          <p:cNvSpPr>
            <a:spLocks noGrp="1"/>
          </p:cNvSpPr>
          <p:nvPr>
            <p:ph idx="1"/>
          </p:nvPr>
        </p:nvSpPr>
        <p:spPr/>
        <p:txBody>
          <a:bodyPr/>
          <a:lstStyle/>
          <a:p>
            <a:endParaRPr lang="he-IL"/>
          </a:p>
        </p:txBody>
      </p:sp>
      <p:pic>
        <p:nvPicPr>
          <p:cNvPr id="3074" name="Picture 2" descr="ביבשה, באוויר ובים: סוכות במקומות מוזרים">
            <a:extLst>
              <a:ext uri="{FF2B5EF4-FFF2-40B4-BE49-F238E27FC236}">
                <a16:creationId xmlns:a16="http://schemas.microsoft.com/office/drawing/2014/main" id="{99045C73-1A1E-49BD-BE0F-EF8C98C35A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25" y="2233422"/>
            <a:ext cx="3333750" cy="428625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2">
            <a:extLst>
              <a:ext uri="{FF2B5EF4-FFF2-40B4-BE49-F238E27FC236}">
                <a16:creationId xmlns:a16="http://schemas.microsoft.com/office/drawing/2014/main" id="{FC7739CC-E9A8-4071-8F11-A6AEEC69550D}"/>
              </a:ext>
            </a:extLst>
          </p:cNvPr>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3563102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סוגרים חג: הסוכות המאולתרות של חיילי צה&amp;quot;ל">
            <a:extLst>
              <a:ext uri="{FF2B5EF4-FFF2-40B4-BE49-F238E27FC236}">
                <a16:creationId xmlns:a16="http://schemas.microsoft.com/office/drawing/2014/main" id="{8AA103BE-3CDA-486E-B8A3-C931DDAAE0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3747" y="2852936"/>
            <a:ext cx="4536505" cy="3431058"/>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2">
            <a:extLst>
              <a:ext uri="{FF2B5EF4-FFF2-40B4-BE49-F238E27FC236}">
                <a16:creationId xmlns:a16="http://schemas.microsoft.com/office/drawing/2014/main" id="{531FEDB0-5CFF-4185-8CD1-AC22316A1AE6}"/>
              </a:ext>
            </a:extLst>
          </p:cNvPr>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1374312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80713252-D2DF-474F-9DD3-D6D789E94EEB}"/>
              </a:ext>
            </a:extLst>
          </p:cNvPr>
          <p:cNvSpPr>
            <a:spLocks noGrp="1"/>
          </p:cNvSpPr>
          <p:nvPr>
            <p:ph idx="1"/>
          </p:nvPr>
        </p:nvSpPr>
        <p:spPr/>
        <p:txBody>
          <a:bodyPr/>
          <a:lstStyle/>
          <a:p>
            <a:endParaRPr lang="he-IL"/>
          </a:p>
        </p:txBody>
      </p:sp>
      <p:pic>
        <p:nvPicPr>
          <p:cNvPr id="5122" name="Picture 2" descr="סוגרים חג: הסוכות המאולתרות של חיילי צה&amp;quot;ל">
            <a:extLst>
              <a:ext uri="{FF2B5EF4-FFF2-40B4-BE49-F238E27FC236}">
                <a16:creationId xmlns:a16="http://schemas.microsoft.com/office/drawing/2014/main" id="{9827EFA8-4506-4635-932E-8C38E065C5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391"/>
          <a:stretch/>
        </p:blipFill>
        <p:spPr bwMode="auto">
          <a:xfrm>
            <a:off x="2452687" y="2169881"/>
            <a:ext cx="4238625" cy="4461867"/>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2">
            <a:extLst>
              <a:ext uri="{FF2B5EF4-FFF2-40B4-BE49-F238E27FC236}">
                <a16:creationId xmlns:a16="http://schemas.microsoft.com/office/drawing/2014/main" id="{88757372-BAD6-4321-A2F1-DDDFD1B2FCE5}"/>
              </a:ext>
            </a:extLst>
          </p:cNvPr>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Tree>
    <p:extLst>
      <p:ext uri="{BB962C8B-B14F-4D97-AF65-F5344CB8AC3E}">
        <p14:creationId xmlns:p14="http://schemas.microsoft.com/office/powerpoint/2010/main" val="1648138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descr="תמונה שמכילה בניין, חוץ, בניין דירות, גבוה&#10;&#10;התיאור נוצר באופן אוטומטי">
            <a:extLst>
              <a:ext uri="{FF2B5EF4-FFF2-40B4-BE49-F238E27FC236}">
                <a16:creationId xmlns:a16="http://schemas.microsoft.com/office/drawing/2014/main" id="{ACDB15F9-5CBE-4380-B05A-F3EC0E110D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2040" y="1591056"/>
            <a:ext cx="4826957" cy="3333617"/>
          </a:xfrm>
          <a:prstGeom prst="rect">
            <a:avLst/>
          </a:prstGeom>
        </p:spPr>
      </p:pic>
      <p:pic>
        <p:nvPicPr>
          <p:cNvPr id="11" name="תמונה 10" descr="תמונה שמכילה חלון&#10;&#10;התיאור נוצר באופן אוטומטי">
            <a:extLst>
              <a:ext uri="{FF2B5EF4-FFF2-40B4-BE49-F238E27FC236}">
                <a16:creationId xmlns:a16="http://schemas.microsoft.com/office/drawing/2014/main" id="{7EEC0C2D-A81B-4486-97B5-E5CC8FA8C5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19" y="3303543"/>
            <a:ext cx="4722475" cy="3541856"/>
          </a:xfrm>
          <a:prstGeom prst="rect">
            <a:avLst/>
          </a:prstGeom>
        </p:spPr>
      </p:pic>
      <p:sp>
        <p:nvSpPr>
          <p:cNvPr id="13" name="כותרת 2">
            <a:extLst>
              <a:ext uri="{FF2B5EF4-FFF2-40B4-BE49-F238E27FC236}">
                <a16:creationId xmlns:a16="http://schemas.microsoft.com/office/drawing/2014/main" id="{8AE764D8-8267-4FD8-9477-DA3AF8C43EFD}"/>
              </a:ext>
            </a:extLst>
          </p:cNvPr>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p>
        </p:txBody>
      </p:sp>
      <p:sp>
        <p:nvSpPr>
          <p:cNvPr id="14" name="כותרת 2">
            <a:extLst>
              <a:ext uri="{FF2B5EF4-FFF2-40B4-BE49-F238E27FC236}">
                <a16:creationId xmlns:a16="http://schemas.microsoft.com/office/drawing/2014/main" id="{C6034D8A-7626-4BEF-BFE0-BBC6C48C8ED5}"/>
              </a:ext>
            </a:extLst>
          </p:cNvPr>
          <p:cNvSpPr txBox="1">
            <a:spLocks/>
          </p:cNvSpPr>
          <p:nvPr/>
        </p:nvSpPr>
        <p:spPr>
          <a:xfrm>
            <a:off x="882022" y="1646705"/>
            <a:ext cx="2759449" cy="1252728"/>
          </a:xfrm>
          <a:prstGeom prst="rect">
            <a:avLst/>
          </a:prstGeom>
        </p:spPr>
        <p:txBody>
          <a:bodyPr vert="horz" lIns="91440" tIns="45720" rIns="91440" bIns="45720" rtlCol="0" anchor="ctr">
            <a:normAutofit/>
          </a:bodyPr>
          <a:lst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he-IL" sz="3600" b="1" dirty="0">
                <a:solidFill>
                  <a:srgbClr val="FF00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כך היא </a:t>
            </a:r>
          </a:p>
          <a:p>
            <a:r>
              <a:rPr lang="he-IL" sz="3600" b="1" dirty="0">
                <a:solidFill>
                  <a:srgbClr val="FF00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נראית מבפנים</a:t>
            </a:r>
          </a:p>
        </p:txBody>
      </p:sp>
      <p:sp>
        <p:nvSpPr>
          <p:cNvPr id="15" name="כותרת 2">
            <a:extLst>
              <a:ext uri="{FF2B5EF4-FFF2-40B4-BE49-F238E27FC236}">
                <a16:creationId xmlns:a16="http://schemas.microsoft.com/office/drawing/2014/main" id="{555678EA-F3A1-453F-9C76-E940A5254C55}"/>
              </a:ext>
            </a:extLst>
          </p:cNvPr>
          <p:cNvSpPr txBox="1">
            <a:spLocks/>
          </p:cNvSpPr>
          <p:nvPr/>
        </p:nvSpPr>
        <p:spPr>
          <a:xfrm>
            <a:off x="5927351" y="5445224"/>
            <a:ext cx="2759449" cy="1252728"/>
          </a:xfrm>
          <a:prstGeom prst="rect">
            <a:avLst/>
          </a:prstGeom>
        </p:spPr>
        <p:txBody>
          <a:bodyPr vert="horz" lIns="91440" tIns="45720" rIns="91440" bIns="45720" rtlCol="0" anchor="ctr">
            <a:normAutofit/>
          </a:bodyPr>
          <a:lst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he-IL" sz="3600" b="1" dirty="0">
                <a:solidFill>
                  <a:srgbClr val="FF00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כך היא </a:t>
            </a:r>
          </a:p>
          <a:p>
            <a:r>
              <a:rPr lang="he-IL" sz="3600" b="1" dirty="0">
                <a:solidFill>
                  <a:srgbClr val="FF00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נראית מבחוץ</a:t>
            </a:r>
          </a:p>
        </p:txBody>
      </p:sp>
      <p:cxnSp>
        <p:nvCxnSpPr>
          <p:cNvPr id="17" name="מחבר חץ ישר 16">
            <a:extLst>
              <a:ext uri="{FF2B5EF4-FFF2-40B4-BE49-F238E27FC236}">
                <a16:creationId xmlns:a16="http://schemas.microsoft.com/office/drawing/2014/main" id="{BCA73696-2A2C-4E46-BF24-E1181AF4CCC5}"/>
              </a:ext>
            </a:extLst>
          </p:cNvPr>
          <p:cNvCxnSpPr/>
          <p:nvPr/>
        </p:nvCxnSpPr>
        <p:spPr>
          <a:xfrm flipH="1" flipV="1">
            <a:off x="6444208" y="2996952"/>
            <a:ext cx="648072" cy="226999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9" name="מחבר חץ ישר 18">
            <a:extLst>
              <a:ext uri="{FF2B5EF4-FFF2-40B4-BE49-F238E27FC236}">
                <a16:creationId xmlns:a16="http://schemas.microsoft.com/office/drawing/2014/main" id="{EEB895E0-0DC8-4A1A-A6FE-C53FF6FF7DD3}"/>
              </a:ext>
            </a:extLst>
          </p:cNvPr>
          <p:cNvCxnSpPr/>
          <p:nvPr/>
        </p:nvCxnSpPr>
        <p:spPr>
          <a:xfrm>
            <a:off x="2417656" y="2780928"/>
            <a:ext cx="0" cy="4320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994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2DAC70EE-A492-4C42-895E-589DEBF263C7}"/>
              </a:ext>
            </a:extLst>
          </p:cNvPr>
          <p:cNvSpPr>
            <a:spLocks noGrp="1"/>
          </p:cNvSpPr>
          <p:nvPr>
            <p:ph idx="1"/>
          </p:nvPr>
        </p:nvSpPr>
        <p:spPr/>
        <p:txBody>
          <a:bodyPr/>
          <a:lstStyle/>
          <a:p>
            <a:endParaRPr lang="he-IL"/>
          </a:p>
        </p:txBody>
      </p:sp>
      <p:pic>
        <p:nvPicPr>
          <p:cNvPr id="5" name="תמונה 4" descr="תמונה שמכילה טקסט, מכונית, חוץ, תובלה&#10;&#10;התיאור נוצר באופן אוטומטי">
            <a:extLst>
              <a:ext uri="{FF2B5EF4-FFF2-40B4-BE49-F238E27FC236}">
                <a16:creationId xmlns:a16="http://schemas.microsoft.com/office/drawing/2014/main" id="{C4F64AC0-AC4A-4BF7-BACC-2F1BE4F5A029}"/>
              </a:ext>
            </a:extLst>
          </p:cNvPr>
          <p:cNvPicPr>
            <a:picLocks noChangeAspect="1"/>
          </p:cNvPicPr>
          <p:nvPr/>
        </p:nvPicPr>
        <p:blipFill rotWithShape="1">
          <a:blip r:embed="rId2">
            <a:extLst>
              <a:ext uri="{28A0092B-C50C-407E-A947-70E740481C1C}">
                <a14:useLocalDpi xmlns:a14="http://schemas.microsoft.com/office/drawing/2010/main" val="0"/>
              </a:ext>
            </a:extLst>
          </a:blip>
          <a:srcRect b="48580"/>
          <a:stretch/>
        </p:blipFill>
        <p:spPr>
          <a:xfrm>
            <a:off x="251520" y="2003158"/>
            <a:ext cx="5449877" cy="3126367"/>
          </a:xfrm>
          <a:prstGeom prst="rect">
            <a:avLst/>
          </a:prstGeom>
        </p:spPr>
      </p:pic>
      <p:pic>
        <p:nvPicPr>
          <p:cNvPr id="7" name="תמונה 6" descr="תמונה שמכילה טקסט, מכונית, חוץ, תובלה&#10;&#10;התיאור נוצר באופן אוטומטי">
            <a:extLst>
              <a:ext uri="{FF2B5EF4-FFF2-40B4-BE49-F238E27FC236}">
                <a16:creationId xmlns:a16="http://schemas.microsoft.com/office/drawing/2014/main" id="{3629BCB9-161F-44B2-8425-13B7AEA13BFA}"/>
              </a:ext>
            </a:extLst>
          </p:cNvPr>
          <p:cNvPicPr>
            <a:picLocks noChangeAspect="1"/>
          </p:cNvPicPr>
          <p:nvPr/>
        </p:nvPicPr>
        <p:blipFill rotWithShape="1">
          <a:blip r:embed="rId2">
            <a:extLst>
              <a:ext uri="{28A0092B-C50C-407E-A947-70E740481C1C}">
                <a14:useLocalDpi xmlns:a14="http://schemas.microsoft.com/office/drawing/2010/main" val="0"/>
              </a:ext>
            </a:extLst>
          </a:blip>
          <a:srcRect t="51854" r="11285" b="6634"/>
          <a:stretch/>
        </p:blipFill>
        <p:spPr>
          <a:xfrm>
            <a:off x="4309120" y="4221088"/>
            <a:ext cx="4834880" cy="2523945"/>
          </a:xfrm>
          <a:prstGeom prst="rect">
            <a:avLst/>
          </a:prstGeom>
        </p:spPr>
      </p:pic>
      <p:sp>
        <p:nvSpPr>
          <p:cNvPr id="9" name="כותרת 2">
            <a:extLst>
              <a:ext uri="{FF2B5EF4-FFF2-40B4-BE49-F238E27FC236}">
                <a16:creationId xmlns:a16="http://schemas.microsoft.com/office/drawing/2014/main" id="{00A34FFB-4527-4261-8386-621D8DC2F8E3}"/>
              </a:ext>
            </a:extLst>
          </p:cNvPr>
          <p:cNvSpPr txBox="1">
            <a:spLocks/>
          </p:cNvSpPr>
          <p:nvPr/>
        </p:nvSpPr>
        <p:spPr>
          <a:xfrm>
            <a:off x="609600" y="490728"/>
            <a:ext cx="8229600" cy="1252728"/>
          </a:xfrm>
          <a:prstGeom prst="rect">
            <a:avLst/>
          </a:prstGeom>
        </p:spPr>
        <p:txBody>
          <a:bodyPr vert="horz" lIns="91440" tIns="45720" rIns="91440" bIns="45720" rtlCol="0" anchor="ctr">
            <a:normAutofit/>
          </a:bodyPr>
          <a:lst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he-IL" sz="5400" b="1">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הַאִם הַסֻכָּה כְּשֵׁרָה אוֹ פְּסוּלָה?</a:t>
            </a:r>
            <a:endPar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17881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EEB807D3-1D6B-4A5D-9095-6E523C43F827}"/>
              </a:ext>
            </a:extLst>
          </p:cNvPr>
          <p:cNvSpPr>
            <a:spLocks noGrp="1"/>
          </p:cNvSpPr>
          <p:nvPr>
            <p:ph idx="1"/>
          </p:nvPr>
        </p:nvSpPr>
        <p:spPr/>
        <p:txBody>
          <a:bodyPr/>
          <a:lstStyle/>
          <a:p>
            <a:endParaRPr lang="he-IL"/>
          </a:p>
        </p:txBody>
      </p:sp>
      <p:pic>
        <p:nvPicPr>
          <p:cNvPr id="6146" name="Picture 2" descr="סיכום שבועי מצבאות העולם (צילום: דובר צה&quot;ל)">
            <a:extLst>
              <a:ext uri="{FF2B5EF4-FFF2-40B4-BE49-F238E27FC236}">
                <a16:creationId xmlns:a16="http://schemas.microsoft.com/office/drawing/2014/main" id="{5C69C344-5171-4E35-9329-21DF72BE9A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675467"/>
            <a:ext cx="5943600" cy="3648075"/>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2">
            <a:extLst>
              <a:ext uri="{FF2B5EF4-FFF2-40B4-BE49-F238E27FC236}">
                <a16:creationId xmlns:a16="http://schemas.microsoft.com/office/drawing/2014/main" id="{4C725229-8DB7-4FC8-BA44-1F5236BB84B6}"/>
              </a:ext>
            </a:extLst>
          </p:cNvPr>
          <p:cNvSpPr>
            <a:spLocks noGrp="1"/>
          </p:cNvSpPr>
          <p:nvPr>
            <p:ph type="title"/>
          </p:nvPr>
        </p:nvSpPr>
        <p:spPr>
          <a:xfrm>
            <a:off x="457200" y="338328"/>
            <a:ext cx="8229600" cy="1252728"/>
          </a:xfrm>
        </p:spPr>
        <p:txBody>
          <a:bodyPr>
            <a:normAutofit/>
          </a:bodyPr>
          <a:lstStyle/>
          <a:p>
            <a:r>
              <a:rPr lang="he-IL" sz="54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חג שמח!!!!!</a:t>
            </a:r>
          </a:p>
        </p:txBody>
      </p:sp>
    </p:spTree>
    <p:extLst>
      <p:ext uri="{BB962C8B-B14F-4D97-AF65-F5344CB8AC3E}">
        <p14:creationId xmlns:p14="http://schemas.microsoft.com/office/powerpoint/2010/main" val="42015539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צורת גל">
  <a:themeElements>
    <a:clrScheme name="צורת גל">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צורת גל">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צורת גל">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274</TotalTime>
  <Words>707</Words>
  <Application>Microsoft Office PowerPoint</Application>
  <PresentationFormat>‫הצגה על המסך (4:3)</PresentationFormat>
  <Paragraphs>89</Paragraphs>
  <Slides>40</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40</vt:i4>
      </vt:variant>
    </vt:vector>
  </HeadingPairs>
  <TitlesOfParts>
    <vt:vector size="47" baseType="lpstr">
      <vt:lpstr>Arial</vt:lpstr>
      <vt:lpstr>AtlasRegular</vt:lpstr>
      <vt:lpstr>Candara</vt:lpstr>
      <vt:lpstr>David</vt:lpstr>
      <vt:lpstr>Symbol</vt:lpstr>
      <vt:lpstr>Wingdings</vt:lpstr>
      <vt:lpstr>צורת גל</vt:lpstr>
      <vt:lpstr>מצגת של PowerPoint‏</vt:lpstr>
      <vt:lpstr>נְאֱמַר בַּתוֹרָה: "בַּחֲמִשָּׁה עָשָׂר יוֹם לַחֹדֶשׁ הַשְּׁבִיעִי...  תָּחֹגּוּ אֶת חַג ה' שִׁבְעַת יָמִים... בַּסֻּכֹּת תֵּשְׁבוּ שִׁבְעַת יָמִים כָּל הָאֶזְרָח בְּיִשְׂרָאֵל "</vt:lpstr>
      <vt:lpstr>מַדוּעַ יוֹשְׁבִים בַּסֻכָּה?</vt:lpstr>
      <vt:lpstr>מַדוּעַ יוֹשְׁבִים בַּסֻכָּה?</vt:lpstr>
      <vt:lpstr>מַדוּעַ יוֹשְׁבִים בַּסֻכָּה?</vt:lpstr>
      <vt:lpstr>כוונה בקיום המצווה</vt:lpstr>
      <vt:lpstr>לַמָה בְּתִשְׁרֵי?</vt:lpstr>
      <vt:lpstr>הַדְפָנוֹת</vt:lpstr>
      <vt:lpstr>מִידוֹת הַסֻכָּה</vt:lpstr>
      <vt:lpstr>הַסְכָךְ</vt:lpstr>
      <vt:lpstr>הֵיכָן בּוֹנִים סֻכָּה?</vt:lpstr>
      <vt:lpstr>על פי מה שלמדנו, באלו מרפסות בבניין זה אפשר לבנות סוכה כשרה?</vt:lpstr>
      <vt:lpstr>מצאתם עוד? למה השאר לא טובות לבניית סוכה?</vt:lpstr>
      <vt:lpstr>הַבְּרָכָה</vt:lpstr>
      <vt:lpstr>מַה עוֹשִׂים בַּסֻכָּה?</vt:lpstr>
      <vt:lpstr>סוכת בתוך בית כנסת בבית הרב קוק בירושלים</vt:lpstr>
      <vt:lpstr>סוכת בתוך בית כנסת בבית הרב קוק בירושלים</vt:lpstr>
      <vt:lpstr>הַאִם הַסֻכָּה כְּשֵׁרָה אוֹ פְּסוּלָה?</vt:lpstr>
      <vt:lpstr>הַאִם הַסֻכָּה כְּשֵׁרָה אוֹ פְּסוּלָה?</vt:lpstr>
      <vt:lpstr>מצגת של PowerPoint‏</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מצגת של PowerPoint‏</vt:lpstr>
      <vt:lpstr>הַאִם הַסֻכָּה כְּשֵׁרָה אוֹ פְּסוּלָה?</vt:lpstr>
      <vt:lpstr>הַאִם הַסֻכָּה כְּשֵׁרָה אוֹ פְּסוּלָה?</vt:lpstr>
      <vt:lpstr>הַאִם הַסֻכָּה כְּשֵׁרָה אוֹ פְּסוּלָה?</vt:lpstr>
      <vt:lpstr>הַאִם הַסֻכָּה כְּשֵׁרָה אוֹ פְּסוּלָה?</vt:lpstr>
      <vt:lpstr>הַאִם הַסֻכָּה כְּשֵׁרָה אוֹ פְּסוּלָה?</vt:lpstr>
      <vt:lpstr>מצגת של PowerPoint‏</vt:lpstr>
      <vt:lpstr>חג שמח!!!!!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נאמר בתורה: "בסוכות תשבו שבעת ימים"</dc:title>
  <dc:creator>User</dc:creator>
  <cp:lastModifiedBy>אורן יהודה</cp:lastModifiedBy>
  <cp:revision>31</cp:revision>
  <dcterms:created xsi:type="dcterms:W3CDTF">2019-10-09T17:53:19Z</dcterms:created>
  <dcterms:modified xsi:type="dcterms:W3CDTF">2021-09-17T07:36:42Z</dcterms:modified>
</cp:coreProperties>
</file>