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4C88CFA0-F798-4DB2-8ED0-BB503F6D0EEB}">
          <p14:sldIdLst>
            <p14:sldId id="279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30" autoAdjust="0"/>
    <p:restoredTop sz="94660"/>
  </p:normalViewPr>
  <p:slideViewPr>
    <p:cSldViewPr>
      <p:cViewPr varScale="1">
        <p:scale>
          <a:sx n="87" d="100"/>
          <a:sy n="87" d="100"/>
        </p:scale>
        <p:origin x="15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4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31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94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942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68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21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884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688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441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6558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296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13836E9-09F8-45C5-8299-838881ACF63F}" type="datetimeFigureOut">
              <a:rPr lang="he-IL" smtClean="0"/>
              <a:t>כ"ח/תשרי/תשע"ו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B9328FF-375B-4C6D-874C-EB315D4C9218}" type="slidenum">
              <a:rPr lang="he-IL" smtClean="0"/>
              <a:t>‹#›</a:t>
            </a:fld>
            <a:endParaRPr lang="he-I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24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4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75312" y="188640"/>
            <a:ext cx="6031782" cy="1018709"/>
          </a:xfrm>
        </p:spPr>
        <p:txBody>
          <a:bodyPr/>
          <a:lstStyle/>
          <a:p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בינגו על מצוות ה"הקהל"</a:t>
            </a:r>
            <a:endParaRPr lang="he-IL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://w3.chabad.org/media/images/237/GdUP23767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82406" cy="462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9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2022"/>
              </p:ext>
            </p:extLst>
          </p:nvPr>
        </p:nvGraphicFramePr>
        <p:xfrm>
          <a:off x="0" y="980728"/>
          <a:ext cx="9144001" cy="530326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380119"/>
                <a:gridCol w="1446967"/>
                <a:gridCol w="1636560"/>
                <a:gridCol w="1559711"/>
                <a:gridCol w="1542690"/>
                <a:gridCol w="1577954"/>
              </a:tblGrid>
              <a:tr h="78442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hlinkClick r:id="rId2" action="ppaction://hlinksldjump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  <a:hlinkClick r:id="rId2" action="ppaction://hlinksldjump"/>
                        </a:rPr>
                        <a:t>טף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3" action="ppaction://hlinksldjump"/>
                        </a:rPr>
                        <a:t>חזן </a:t>
                      </a:r>
                      <a:r>
                        <a:rPr lang="he-IL" sz="2000" b="1" dirty="0">
                          <a:effectLst/>
                          <a:hlinkClick r:id="rId3" action="ppaction://hlinksldjump"/>
                        </a:rPr>
                        <a:t>הכנסת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4" action="ppaction://hlinksldjump"/>
                        </a:rPr>
                        <a:t>בית </a:t>
                      </a:r>
                      <a:r>
                        <a:rPr lang="he-IL" sz="2000" b="1" dirty="0">
                          <a:effectLst/>
                          <a:hlinkClick r:id="rId4" action="ppaction://hlinksldjump"/>
                        </a:rPr>
                        <a:t>המקדש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3" action="ppaction://hlinksldjump"/>
                        </a:rPr>
                        <a:t>חזן </a:t>
                      </a:r>
                      <a:r>
                        <a:rPr lang="he-IL" sz="2000" b="1" dirty="0">
                          <a:effectLst/>
                          <a:hlinkClick r:id="rId3" action="ppaction://hlinksldjump"/>
                        </a:rPr>
                        <a:t>הכנסת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5" action="ppaction://hlinksldjump"/>
                        </a:rPr>
                        <a:t>עליה </a:t>
                      </a:r>
                      <a:r>
                        <a:rPr lang="he-IL" sz="2000" b="1" dirty="0">
                          <a:effectLst/>
                          <a:hlinkClick r:id="rId5" action="ppaction://hlinksldjump"/>
                        </a:rPr>
                        <a:t>לרגל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6" action="ppaction://hlinksldjump"/>
                        </a:rPr>
                        <a:t>העזרה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</a:tr>
              <a:tr h="9036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r>
                        <a:rPr lang="he-IL" sz="1800" b="1" dirty="0" smtClean="0">
                          <a:effectLst/>
                          <a:hlinkClick r:id="rId7" action="ppaction://hlinksldjump"/>
                        </a:rPr>
                        <a:t>מלך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8" action="ppaction://hlinksldjump"/>
                        </a:rPr>
                        <a:t>כהן </a:t>
                      </a:r>
                      <a:r>
                        <a:rPr lang="he-IL" sz="2000" b="1" dirty="0">
                          <a:effectLst/>
                          <a:hlinkClick r:id="rId8" action="ppaction://hlinksldjump"/>
                        </a:rPr>
                        <a:t>גדול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9" action="ppaction://hlinksldjump"/>
                        </a:rPr>
                        <a:t>נשים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10" action="ppaction://hlinksldjump"/>
                        </a:rPr>
                        <a:t>בימה </a:t>
                      </a:r>
                      <a:r>
                        <a:rPr lang="he-IL" sz="2000" b="1" dirty="0">
                          <a:effectLst/>
                          <a:hlinkClick r:id="rId10" action="ppaction://hlinksldjump"/>
                        </a:rPr>
                        <a:t>של עץ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11" action="ppaction://hlinksldjump"/>
                        </a:rPr>
                        <a:t>שמיטה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12" action="ppaction://hlinksldjump"/>
                        </a:rPr>
                        <a:t>חכמים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</a:tr>
              <a:tr h="90420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r>
                        <a:rPr lang="he-IL" sz="1800" b="1" dirty="0" smtClean="0">
                          <a:effectLst/>
                          <a:hlinkClick r:id="rId6" action="ppaction://hlinksldjump"/>
                        </a:rPr>
                        <a:t>עזרה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13" action="ppaction://hlinksldjump"/>
                        </a:rPr>
                        <a:t>הר </a:t>
                      </a:r>
                      <a:r>
                        <a:rPr lang="he-IL" sz="2000" b="1" dirty="0">
                          <a:effectLst/>
                          <a:hlinkClick r:id="rId13" action="ppaction://hlinksldjump"/>
                        </a:rPr>
                        <a:t>סיני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14" action="ppaction://hlinksldjump"/>
                        </a:rPr>
                        <a:t>סוכות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r>
                        <a:rPr lang="he-IL" sz="1800" b="1" dirty="0" smtClean="0">
                          <a:effectLst/>
                          <a:hlinkClick r:id="rId15" action="ppaction://hlinksldjump"/>
                        </a:rPr>
                        <a:t>נגד </a:t>
                      </a:r>
                      <a:r>
                        <a:rPr lang="he-IL" sz="1800" b="1" dirty="0">
                          <a:effectLst/>
                          <a:hlinkClick r:id="rId15" action="ppaction://hlinksldjump"/>
                        </a:rPr>
                        <a:t>כל ישראל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 smtClean="0">
                          <a:effectLst/>
                          <a:hlinkClick r:id="rId16" action="ppaction://hlinksldjump"/>
                        </a:rPr>
                        <a:t>הקהל</a:t>
                      </a:r>
                      <a:endParaRPr lang="en-US" sz="20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17" action="ppaction://hlinksldjump"/>
                        </a:rPr>
                        <a:t>שהזמן גרמה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</a:tr>
              <a:tr h="9036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r>
                        <a:rPr lang="he-IL" sz="1800" b="1" dirty="0" smtClean="0">
                          <a:effectLst/>
                          <a:hlinkClick r:id="rId2" action="ppaction://hlinksldjump"/>
                        </a:rPr>
                        <a:t>טף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1600" b="1" dirty="0" smtClean="0">
                          <a:effectLst/>
                          <a:hlinkClick r:id="rId11" action="ppaction://hlinksldjump"/>
                        </a:rPr>
                        <a:t>שמיטה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1600" b="1" dirty="0" smtClean="0">
                          <a:effectLst/>
                          <a:hlinkClick r:id="rId18" action="ppaction://hlinksldjump"/>
                        </a:rPr>
                        <a:t>הברכות </a:t>
                      </a:r>
                      <a:r>
                        <a:rPr lang="he-IL" sz="1600" b="1" dirty="0">
                          <a:effectLst/>
                          <a:hlinkClick r:id="rId18" action="ppaction://hlinksldjump"/>
                        </a:rPr>
                        <a:t>והקללות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  <a:hlinkClick r:id="rId16" action="ppaction://hlinksldjump"/>
                        </a:rPr>
                        <a:t> </a:t>
                      </a:r>
                      <a:r>
                        <a:rPr lang="he-IL" sz="1600" b="1" dirty="0" smtClean="0">
                          <a:effectLst/>
                          <a:hlinkClick r:id="rId16" action="ppaction://hlinksldjump"/>
                        </a:rPr>
                        <a:t>הקהל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 smtClean="0">
                          <a:effectLst/>
                          <a:hlinkClick r:id="rId8" action="ppaction://hlinksldjump"/>
                        </a:rPr>
                        <a:t>כהן </a:t>
                      </a:r>
                      <a:r>
                        <a:rPr lang="he-IL" sz="1600" b="1" dirty="0">
                          <a:effectLst/>
                          <a:hlinkClick r:id="rId8" action="ppaction://hlinksldjump"/>
                        </a:rPr>
                        <a:t>גדול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4" action="ppaction://hlinksldjump"/>
                        </a:rPr>
                        <a:t>בית </a:t>
                      </a:r>
                      <a:r>
                        <a:rPr lang="he-IL" sz="2000" b="1" dirty="0">
                          <a:effectLst/>
                          <a:hlinkClick r:id="rId4" action="ppaction://hlinksldjump"/>
                        </a:rPr>
                        <a:t>המקדש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</a:tr>
              <a:tr h="9036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r>
                        <a:rPr lang="he-IL" sz="1800" b="1" dirty="0" smtClean="0">
                          <a:effectLst/>
                          <a:hlinkClick r:id="rId10" action="ppaction://hlinksldjump"/>
                        </a:rPr>
                        <a:t>בימה </a:t>
                      </a:r>
                      <a:r>
                        <a:rPr lang="he-IL" sz="1800" b="1" dirty="0">
                          <a:effectLst/>
                          <a:hlinkClick r:id="rId10" action="ppaction://hlinksldjump"/>
                        </a:rPr>
                        <a:t>של עץ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  <a:hlinkClick r:id="rId19" action="ppaction://hlinksldjump"/>
                        </a:rPr>
                        <a:t>שמע ישראל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1600" b="1" dirty="0" smtClean="0">
                          <a:effectLst/>
                          <a:hlinkClick r:id="rId20" action="ppaction://hlinksldjump"/>
                        </a:rPr>
                        <a:t>מצוות </a:t>
                      </a:r>
                      <a:r>
                        <a:rPr lang="he-IL" sz="1600" b="1" dirty="0">
                          <a:effectLst/>
                          <a:hlinkClick r:id="rId20" action="ppaction://hlinksldjump"/>
                        </a:rPr>
                        <a:t>עשה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 smtClean="0">
                          <a:effectLst/>
                          <a:hlinkClick r:id="rId21" action="ppaction://hlinksldjump"/>
                        </a:rPr>
                        <a:t>שומע </a:t>
                      </a:r>
                      <a:r>
                        <a:rPr lang="he-IL" sz="1600" b="1" dirty="0">
                          <a:effectLst/>
                          <a:hlinkClick r:id="rId21" action="ppaction://hlinksldjump"/>
                        </a:rPr>
                        <a:t>התפילה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r>
                        <a:rPr lang="he-IL" sz="1800" b="1" dirty="0" smtClean="0">
                          <a:effectLst/>
                          <a:hlinkClick r:id="rId15" action="ppaction://hlinksldjump"/>
                        </a:rPr>
                        <a:t>נגד </a:t>
                      </a:r>
                      <a:r>
                        <a:rPr lang="he-IL" sz="1800" b="1" dirty="0">
                          <a:effectLst/>
                          <a:hlinkClick r:id="rId15" action="ppaction://hlinksldjump"/>
                        </a:rPr>
                        <a:t>כל ישראל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  <a:hlinkClick r:id="rId20" action="ppaction://hlinksldjump"/>
                        </a:rPr>
                        <a:t> </a:t>
                      </a:r>
                      <a:r>
                        <a:rPr lang="he-IL" sz="2000" b="1" dirty="0" smtClean="0">
                          <a:effectLst/>
                          <a:hlinkClick r:id="rId20" action="ppaction://hlinksldjump"/>
                        </a:rPr>
                        <a:t>מצוות </a:t>
                      </a:r>
                      <a:r>
                        <a:rPr lang="he-IL" sz="2000" b="1" dirty="0">
                          <a:effectLst/>
                          <a:hlinkClick r:id="rId20" action="ppaction://hlinksldjump"/>
                        </a:rPr>
                        <a:t>עשה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</a:tr>
              <a:tr h="90365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800" b="1" dirty="0">
                          <a:effectLst/>
                          <a:hlinkClick r:id="rId22" action="ppaction://hlinksldjump"/>
                        </a:rPr>
                        <a:t>השוכן בציון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r>
                        <a:rPr lang="he-IL" sz="1600" b="1" dirty="0" smtClean="0">
                          <a:effectLst/>
                          <a:hlinkClick r:id="rId23" action="ppaction://hlinksldjump"/>
                        </a:rPr>
                        <a:t>השנה </a:t>
                      </a:r>
                      <a:r>
                        <a:rPr lang="he-IL" sz="1600" b="1" dirty="0">
                          <a:effectLst/>
                          <a:hlinkClick r:id="rId23" action="ppaction://hlinksldjump"/>
                        </a:rPr>
                        <a:t>השמינית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  <a:hlinkClick r:id="rId5" action="ppaction://hlinksldjump"/>
                        </a:rPr>
                        <a:t>עליה לרגל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  <a:hlinkClick r:id="rId13" action="ppaction://hlinksldjump"/>
                        </a:rPr>
                        <a:t>הר סיני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  <a:hlinkClick r:id="rId18" action="ppaction://hlinksldjump"/>
                        </a:rPr>
                        <a:t>הברכות והקללות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000" b="1" dirty="0">
                          <a:effectLst/>
                          <a:hlinkClick r:id="rId11" action="ppaction://hlinksldjump"/>
                        </a:rPr>
                        <a:t>שמיטה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3302" marR="43302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83263" y="35201"/>
            <a:ext cx="3177473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טבלת מושגים</a:t>
            </a:r>
            <a:endParaRPr lang="he-IL" sz="4400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245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du-negev.gov.il/tapuz/Sigaltp/famill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752" y="-13373"/>
            <a:ext cx="7020272" cy="477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לבן 7"/>
          <p:cNvSpPr/>
          <p:nvPr/>
        </p:nvSpPr>
        <p:spPr>
          <a:xfrm>
            <a:off x="0" y="4653136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>
                <a:solidFill>
                  <a:srgbClr val="00B050"/>
                </a:solidFill>
                <a:latin typeface="Guttman Mantova-Decor" panose="02010401010101010101" pitchFamily="2" charset="-79"/>
                <a:ea typeface="Calibri" panose="020F0502020204030204" pitchFamily="34" charset="0"/>
                <a:cs typeface="Guttman Mantova-Decor" panose="02010401010101010101" pitchFamily="2" charset="-79"/>
              </a:rPr>
              <a:t>ילדים  שמביאם שכר להורים שלהם. מצווה זו מיוחדת בכך שגם הילדים חייבים להגיע. הגמרא מסבירה שזה בשביל לתת שכר להורים שלהם</a:t>
            </a:r>
            <a:endParaRPr lang="he-IL" sz="3600" b="1" dirty="0">
              <a:solidFill>
                <a:srgbClr val="00B050"/>
              </a:solidFill>
              <a:latin typeface="Guttman Mantova-Decor" panose="02010401010101010101" pitchFamily="2" charset="-79"/>
              <a:cs typeface="Guttman Mantova-Decor" panose="02010401010101010101" pitchFamily="2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7273157" y="260648"/>
            <a:ext cx="1402949" cy="1598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8800" b="1" dirty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טף</a:t>
            </a:r>
            <a:endParaRPr lang="en-US" sz="6600" b="1" dirty="0">
              <a:solidFill>
                <a:srgbClr val="00B050"/>
              </a:solidFill>
              <a:latin typeface="David" panose="020E0502060401010101" pitchFamily="34" charset="-79"/>
              <a:ea typeface="Calibri"/>
              <a:cs typeface="David" panose="020E0502060401010101" pitchFamily="34" charset="-79"/>
            </a:endParaRPr>
          </a:p>
        </p:txBody>
      </p:sp>
      <p:sp>
        <p:nvSpPr>
          <p:cNvPr id="2" name="לחצן פעולה: חזרה 1">
            <a:hlinkClick r:id="" action="ppaction://hlinkshowjump?jump=lastslideviewed" highlightClick="1"/>
          </p:cNvPr>
          <p:cNvSpPr/>
          <p:nvPr/>
        </p:nvSpPr>
        <p:spPr>
          <a:xfrm>
            <a:off x="6966520" y="6165304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689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.ytimg.com/vi/Udanw65nfcY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3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1590605" y="4077072"/>
            <a:ext cx="56521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חזן </a:t>
            </a:r>
            <a:r>
              <a:rPr lang="he-IL" sz="4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הכנסת לוקח את ספר התורה ומוסר אותו לראש הכנסת </a:t>
            </a:r>
            <a:r>
              <a:rPr lang="he-IL" sz="4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...</a:t>
            </a:r>
            <a:r>
              <a:rPr lang="he-IL" sz="4000" dirty="0" smtClean="0">
                <a:latin typeface="Calibri" panose="020F0502020204030204" pitchFamily="34" charset="0"/>
                <a:ea typeface="Calibri" panose="020F0502020204030204" pitchFamily="34" charset="0"/>
              </a:rPr>
              <a:t>... </a:t>
            </a:r>
            <a:endParaRPr lang="he-IL" sz="4000" dirty="0"/>
          </a:p>
        </p:txBody>
      </p:sp>
      <p:sp>
        <p:nvSpPr>
          <p:cNvPr id="7" name="מלבן 6"/>
          <p:cNvSpPr/>
          <p:nvPr/>
        </p:nvSpPr>
        <p:spPr>
          <a:xfrm>
            <a:off x="1619672" y="1208682"/>
            <a:ext cx="5101076" cy="15495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8800" b="1" dirty="0">
                <a:solidFill>
                  <a:srgbClr val="FFFF00"/>
                </a:solidFill>
              </a:rPr>
              <a:t>חזן הכנסת</a:t>
            </a:r>
            <a:endParaRPr lang="en-US" sz="8800" b="1" dirty="0">
              <a:solidFill>
                <a:srgbClr val="FFFF00"/>
              </a:solidFill>
              <a:ea typeface="Calibri"/>
              <a:cs typeface="Arial"/>
            </a:endParaRPr>
          </a:p>
        </p:txBody>
      </p:sp>
      <p:sp>
        <p:nvSpPr>
          <p:cNvPr id="5" name="לחצן פעולה: חזרה 4">
            <a:hlinkClick r:id="" action="ppaction://hlinkshowjump?jump=lastslideviewed" highlightClick="1"/>
          </p:cNvPr>
          <p:cNvSpPr/>
          <p:nvPr/>
        </p:nvSpPr>
        <p:spPr>
          <a:xfrm>
            <a:off x="7127776" y="6265788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499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qa.static.sbnxt.com/vbu/ubb/3f5/new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0" y="1105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לבן 7"/>
          <p:cNvSpPr/>
          <p:nvPr/>
        </p:nvSpPr>
        <p:spPr>
          <a:xfrm>
            <a:off x="7765294" y="1988840"/>
            <a:ext cx="1847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he-IL" sz="4800" dirty="0"/>
          </a:p>
        </p:txBody>
      </p:sp>
      <p:sp>
        <p:nvSpPr>
          <p:cNvPr id="9" name="מלבן 8"/>
          <p:cNvSpPr/>
          <p:nvPr/>
        </p:nvSpPr>
        <p:spPr>
          <a:xfrm>
            <a:off x="2785949" y="575203"/>
            <a:ext cx="3565400" cy="9864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5400" b="1" dirty="0">
                <a:solidFill>
                  <a:srgbClr val="00B050"/>
                </a:solidFill>
              </a:rPr>
              <a:t>בית המקדש</a:t>
            </a:r>
            <a:endParaRPr lang="en-US" sz="5400" b="1" dirty="0">
              <a:solidFill>
                <a:srgbClr val="00B050"/>
              </a:solidFill>
              <a:ea typeface="Calibri"/>
              <a:cs typeface="Arial"/>
            </a:endParaRPr>
          </a:p>
        </p:txBody>
      </p:sp>
      <p:pic>
        <p:nvPicPr>
          <p:cNvPr id="10" name="Picture 4" descr="http://w3.chabad.org/media/images/237/GdUP23767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153"/>
            <a:ext cx="2803244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chabadpedia.co.il/images/thumb/6/66/%D7%A4%D7%95%D7%A8%D7%98%D7%9C_%D7%94%D7%A7%D7%94%D7%9C.jpg/250px-%D7%A4%D7%95%D7%A8%D7%98%D7%9C_%D7%94%D7%A7%D7%94%D7%9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877" y="4797153"/>
            <a:ext cx="2695772" cy="207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2305277" y="2276872"/>
            <a:ext cx="4139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מצוות </a:t>
            </a:r>
            <a:r>
              <a:rPr lang="he-IL" sz="4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הקהל </a:t>
            </a:r>
            <a:r>
              <a:rPr lang="he-IL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היא רק בבית המקדש</a:t>
            </a:r>
            <a:endParaRPr lang="he-IL" sz="4400" b="1" dirty="0">
              <a:solidFill>
                <a:srgbClr val="00B050"/>
              </a:solidFill>
            </a:endParaRPr>
          </a:p>
        </p:txBody>
      </p:sp>
      <p:sp>
        <p:nvSpPr>
          <p:cNvPr id="12" name="לחצן פעולה: חזרה 11">
            <a:hlinkClick r:id="" action="ppaction://hlinkshowjump?jump=lastslideviewed" highlightClick="1"/>
          </p:cNvPr>
          <p:cNvSpPr/>
          <p:nvPr/>
        </p:nvSpPr>
        <p:spPr>
          <a:xfrm>
            <a:off x="3773209" y="6320371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241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3.bp.blogspot.com/-KzlvEjY8tvo/VDOMdCFEFzI/AAAAAAAAIpk/_ZQE7TFwkLw/s1600/%D7%A2%D7%9C%D7%99%D7%94%2B%D7%9C%D7%A8%D7%92%D7%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" y="0"/>
            <a:ext cx="91323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2558345" y="541326"/>
            <a:ext cx="4039888" cy="1284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7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עליה לרגל</a:t>
            </a:r>
            <a:endParaRPr lang="en-US" sz="5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899592" y="2564904"/>
            <a:ext cx="63367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דווקא בזמן זה בסוכות התקיים  המעמד מכיוון שבני ישראל כבר </a:t>
            </a:r>
            <a:r>
              <a:rPr lang="he-IL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בירושלים. </a:t>
            </a:r>
            <a:endParaRPr lang="he-IL" sz="4400" b="1" dirty="0">
              <a:solidFill>
                <a:srgbClr val="FF0000"/>
              </a:solidFill>
            </a:endParaRPr>
          </a:p>
        </p:txBody>
      </p:sp>
      <p:sp>
        <p:nvSpPr>
          <p:cNvPr id="5" name="לחצן פעולה: חזרה 4">
            <a:hlinkClick r:id="" action="ppaction://hlinkshowjump?jump=lastslideviewed" highlightClick="1"/>
          </p:cNvPr>
          <p:cNvSpPr/>
          <p:nvPr/>
        </p:nvSpPr>
        <p:spPr>
          <a:xfrm>
            <a:off x="7114016" y="6309320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832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upload.wikimedia.org/wikipedia/he/5/54/Temple_sketch-_aza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91" y="1844824"/>
            <a:ext cx="8307007" cy="431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מלבן 8"/>
          <p:cNvSpPr/>
          <p:nvPr/>
        </p:nvSpPr>
        <p:spPr>
          <a:xfrm>
            <a:off x="2411760" y="687936"/>
            <a:ext cx="45716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החלק בבית המקדש בו</a:t>
            </a:r>
          </a:p>
          <a:p>
            <a: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היה מתקיים </a:t>
            </a:r>
            <a:r>
              <a:rPr lang="he-IL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המעמד.</a:t>
            </a:r>
            <a:endParaRPr lang="he-IL" sz="3200" b="1" dirty="0">
              <a:solidFill>
                <a:srgbClr val="FF0000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3059832" y="-387424"/>
            <a:ext cx="2952328" cy="1284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העזרה</a:t>
            </a:r>
            <a:endParaRPr lang="en-US" sz="7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5" name="לחצן פעולה: חזרה 4">
            <a:hlinkClick r:id="" action="ppaction://hlinkshowjump?jump=lastslideviewed" highlightClick="1"/>
          </p:cNvPr>
          <p:cNvSpPr/>
          <p:nvPr/>
        </p:nvSpPr>
        <p:spPr>
          <a:xfrm>
            <a:off x="-604" y="6381328"/>
            <a:ext cx="1980316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781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hidabroot.org/sites/default/files/05092012101020_0129112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273233"/>
            <a:ext cx="7344816" cy="427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לבן 7"/>
          <p:cNvSpPr/>
          <p:nvPr/>
        </p:nvSpPr>
        <p:spPr>
          <a:xfrm>
            <a:off x="251520" y="3645024"/>
            <a:ext cx="76328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4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המלך הוא היחיד שהתורה </a:t>
            </a:r>
            <a:r>
              <a:rPr lang="he-IL" sz="4400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צוותה </a:t>
            </a:r>
            <a:r>
              <a:rPr lang="he-IL" sz="44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שיקרא בתורה במעמד </a:t>
            </a:r>
            <a:r>
              <a:rPr lang="he-IL" sz="4400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הקהל </a:t>
            </a:r>
            <a:r>
              <a:rPr lang="he-IL" sz="44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כיום נותנים לראשי המנהיגים </a:t>
            </a:r>
            <a:r>
              <a:rPr lang="he-IL" sz="4400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לקרוא.</a:t>
            </a:r>
            <a:endParaRPr lang="he-IL" sz="4400" dirty="0">
              <a:solidFill>
                <a:srgbClr val="00B0F0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6516216" y="557574"/>
            <a:ext cx="2216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7200" dirty="0">
                <a:solidFill>
                  <a:srgbClr val="00B0F0"/>
                </a:solidFill>
              </a:rPr>
              <a:t>המלך</a:t>
            </a:r>
          </a:p>
        </p:txBody>
      </p:sp>
      <p:sp>
        <p:nvSpPr>
          <p:cNvPr id="5" name="לחצן פעולה: חזרה 4">
            <a:hlinkClick r:id="" action="ppaction://hlinkshowjump?jump=lastslideviewed" highlightClick="1"/>
          </p:cNvPr>
          <p:cNvSpPr/>
          <p:nvPr/>
        </p:nvSpPr>
        <p:spPr>
          <a:xfrm>
            <a:off x="0" y="6381328"/>
            <a:ext cx="2051720" cy="482819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035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img.mako.co.il/2013/09/12/mikdash5_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8" y="0"/>
            <a:ext cx="9137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-108520" y="1298309"/>
            <a:ext cx="59449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חלק מהטקס - הכהן הגדול מקבל את ספר התורה מסגן </a:t>
            </a:r>
            <a:r>
              <a:rPr lang="he-IL" sz="40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הכהנים</a:t>
            </a:r>
            <a:r>
              <a:rPr lang="he-IL" sz="4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ונותנו </a:t>
            </a:r>
            <a:r>
              <a:rPr lang="he-IL" sz="4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לכהן.</a:t>
            </a:r>
            <a:endParaRPr lang="he-IL" sz="4000" b="1" dirty="0">
              <a:solidFill>
                <a:schemeClr val="bg1"/>
              </a:solidFill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2771800" y="260648"/>
            <a:ext cx="3353803" cy="1284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7200" b="1" dirty="0">
                <a:solidFill>
                  <a:srgbClr val="FF0000"/>
                </a:solidFill>
              </a:rPr>
              <a:t>כהן גדול</a:t>
            </a:r>
            <a:endParaRPr lang="en-US" sz="72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pic>
        <p:nvPicPr>
          <p:cNvPr id="8" name="Picture 2" descr="http://www.daat.ac.il/encyclopedia/photos/coh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8" y="3914174"/>
            <a:ext cx="142875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לחצן פעולה: חזרה 8">
            <a:hlinkClick r:id="" action="ppaction://hlinkshowjump?jump=lastslideviewed" highlightClick="1"/>
          </p:cNvPr>
          <p:cNvSpPr/>
          <p:nvPr/>
        </p:nvSpPr>
        <p:spPr>
          <a:xfrm>
            <a:off x="7127776" y="6307404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14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395973" y="260648"/>
            <a:ext cx="24240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8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נשים</a:t>
            </a:r>
            <a:endParaRPr lang="he-IL" sz="8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827584" y="1556792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800" b="1" dirty="0">
                <a:latin typeface="Calibri" panose="020F0502020204030204" pitchFamily="34" charset="0"/>
                <a:ea typeface="Calibri" panose="020F0502020204030204" pitchFamily="34" charset="0"/>
              </a:rPr>
              <a:t>בכל מצוות עשה שהזמן גרמה נשים פטורות חוץ ממצוות מסוימות בהן מצוות </a:t>
            </a:r>
            <a:r>
              <a:rPr lang="he-IL" sz="4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הקהל.</a:t>
            </a:r>
            <a:endParaRPr lang="he-IL" sz="4800" dirty="0"/>
          </a:p>
        </p:txBody>
      </p:sp>
      <p:sp>
        <p:nvSpPr>
          <p:cNvPr id="4" name="לחצן פעולה: חזרה 3">
            <a:hlinkClick r:id="" action="ppaction://hlinkshowjump?jump=lastslideviewed" highlightClick="1"/>
          </p:cNvPr>
          <p:cNvSpPr/>
          <p:nvPr/>
        </p:nvSpPr>
        <p:spPr>
          <a:xfrm>
            <a:off x="7092280" y="6381328"/>
            <a:ext cx="2037791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210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synagogue-furni.co.il/img/1026/6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1" y="0"/>
            <a:ext cx="9129090" cy="675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1070426" y="4051980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מכינים מלפני החג בימה שעליו ישב המלך ויקרא בתורה. וזאת בשביל שהעולים הרבים המגיעים לצפות במעמד יוכלו </a:t>
            </a:r>
            <a:r>
              <a:rPr lang="he-IL" sz="4000" b="1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לראותו.</a:t>
            </a:r>
            <a:endParaRPr lang="he-IL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222880" y="404664"/>
            <a:ext cx="4713150" cy="1284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7200" b="1" dirty="0">
                <a:solidFill>
                  <a:schemeClr val="bg1">
                    <a:lumMod val="95000"/>
                  </a:schemeClr>
                </a:solidFill>
              </a:rPr>
              <a:t>בימה של עץ</a:t>
            </a:r>
            <a:endParaRPr lang="en-US" sz="7200" b="1" dirty="0">
              <a:solidFill>
                <a:schemeClr val="bg1">
                  <a:lumMod val="95000"/>
                </a:schemeClr>
              </a:solidFill>
              <a:ea typeface="Calibri"/>
              <a:cs typeface="Arial"/>
            </a:endParaRPr>
          </a:p>
        </p:txBody>
      </p:sp>
      <p:sp>
        <p:nvSpPr>
          <p:cNvPr id="7" name="לחצן פעולה: חזרה 6">
            <a:hlinkClick r:id="" action="ppaction://hlinkshowjump?jump=lastslideviewed" highlightClick="1"/>
          </p:cNvPr>
          <p:cNvSpPr/>
          <p:nvPr/>
        </p:nvSpPr>
        <p:spPr>
          <a:xfrm>
            <a:off x="-1731" y="6309320"/>
            <a:ext cx="190770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272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www.yba.org.il/resize.ashx?path=/sites/yba/UserContent/images/IZOV/kjatan2/16.jpg&amp;width=7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9" y="-18755"/>
            <a:ext cx="9142078" cy="687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לבן 6"/>
          <p:cNvSpPr/>
          <p:nvPr/>
        </p:nvSpPr>
        <p:spPr>
          <a:xfrm>
            <a:off x="1635447" y="2924944"/>
            <a:ext cx="55515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מצוות ה"הקהל" </a:t>
            </a:r>
            <a:endParaRPr lang="he-IL" sz="36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he-IL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מתקיים </a:t>
            </a:r>
            <a:r>
              <a:rPr lang="he-I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במוצאי שנת </a:t>
            </a:r>
            <a:r>
              <a:rPr lang="he-IL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שמיטה.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5" name="לחצן פעולה: חזרה 4">
            <a:hlinkClick r:id="" action="ppaction://hlinkshowjump?jump=lastslideviewed" highlightClick="1"/>
          </p:cNvPr>
          <p:cNvSpPr/>
          <p:nvPr/>
        </p:nvSpPr>
        <p:spPr>
          <a:xfrm>
            <a:off x="14809" y="6309320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469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11459 -0.0882 L 0.03976 0.16713 L -0.17101 0.0787 L 0.00608 0.0868 L 0.00608 0.00324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inn.co.il/static/pictures/419/419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" y="-19941"/>
            <a:ext cx="9133964" cy="687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3131840" y="202550"/>
            <a:ext cx="3411511" cy="168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96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חכמים</a:t>
            </a:r>
            <a:endParaRPr lang="en-US" sz="9600" b="1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467544" y="3789040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חכמים היודעים את התורה גם הם חייבים להגיע ולהיות חלק ממעמד ה"הקהל".</a:t>
            </a:r>
            <a:endParaRPr lang="he-IL" sz="4800" b="1" dirty="0">
              <a:solidFill>
                <a:srgbClr val="FFC000"/>
              </a:solidFill>
            </a:endParaRPr>
          </a:p>
        </p:txBody>
      </p:sp>
      <p:sp>
        <p:nvSpPr>
          <p:cNvPr id="7" name="לחצן פעולה: חזרה 6">
            <a:hlinkClick r:id="" action="ppaction://hlinkshowjump?jump=lastslideviewed" highlightClick="1"/>
          </p:cNvPr>
          <p:cNvSpPr/>
          <p:nvPr/>
        </p:nvSpPr>
        <p:spPr>
          <a:xfrm>
            <a:off x="6948264" y="6309320"/>
            <a:ext cx="2189637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04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C -3.05556E-6 0.03311 0.02709 0.05996 0.06007 0.05996 C 0.09896 0.05996 0.11302 0.0301 0.11893 0.01204 L 0.125 -0.01203 C 0.13108 -0.03009 0.14601 -0.05995 0.18993 -0.05995 C 0.21806 -0.05995 0.25 -0.0331 0.25 -3.33333E-6 C 0.25 0.03311 0.21806 0.05996 0.18993 0.05996 C 0.14601 0.05996 0.13108 0.0301 0.125 0.01204 L 0.11893 -0.01203 C 0.11302 -0.03009 0.09896 -0.05995 0.06007 -0.05995 C 0.02709 -0.05995 -3.05556E-6 -0.0331 -3.05556E-6 -3.33333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haemet.net/pictures/sinai/sin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6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617494" y="1909885"/>
            <a:ext cx="72728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מעמד </a:t>
            </a:r>
            <a:r>
              <a:rPr lang="he-IL" sz="5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הקהל </a:t>
            </a:r>
            <a:r>
              <a:rPr lang="he-IL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מזכיר מאוד את הר סיני. שבו כולם שותפים.</a:t>
            </a:r>
            <a:endParaRPr lang="he-IL" sz="5400" b="1" dirty="0">
              <a:solidFill>
                <a:srgbClr val="FF0000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666174" y="104215"/>
            <a:ext cx="3828292" cy="168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9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 סיני</a:t>
            </a:r>
            <a:endParaRPr lang="en-US" sz="9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7" name="לחצן פעולה: חזרה 6">
            <a:hlinkClick r:id="" action="ppaction://hlinkshowjump?jump=lastslideviewed" highlightClick="1"/>
          </p:cNvPr>
          <p:cNvSpPr/>
          <p:nvPr/>
        </p:nvSpPr>
        <p:spPr>
          <a:xfrm>
            <a:off x="20632" y="6309320"/>
            <a:ext cx="2175103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964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987827" y="116632"/>
            <a:ext cx="3168351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7200" b="1" dirty="0"/>
              <a:t> </a:t>
            </a:r>
            <a:r>
              <a:rPr lang="he-IL" sz="8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סוכות</a:t>
            </a:r>
            <a:endParaRPr lang="en-US" sz="8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287801" y="1638550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</a:rPr>
              <a:t>- ובמיוחד בחג הסוכות שהוא מגיע אחרי יוה"כ וראש השנה שבהם בני ישראל חזרו בתשובה.</a:t>
            </a:r>
            <a:endParaRPr lang="he-IL" sz="4800" dirty="0"/>
          </a:p>
        </p:txBody>
      </p:sp>
      <p:pic>
        <p:nvPicPr>
          <p:cNvPr id="13318" name="Picture 6" descr="http://www.chabadonweb.com/files/15/hagim/rosh%20hashana/suksip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94990"/>
            <a:ext cx="273630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2xsspl1je6kqzsp0b3fr5meg.wpengine.netdna-cdn.com/wp-content/uploads/2012/08/sukot-imag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03780"/>
            <a:ext cx="3131840" cy="170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לחצן פעולה: חזרה 8">
            <a:hlinkClick r:id="" action="ppaction://hlinkshowjump?jump=lastslideviewed" highlightClick="1"/>
          </p:cNvPr>
          <p:cNvSpPr/>
          <p:nvPr/>
        </p:nvSpPr>
        <p:spPr>
          <a:xfrm>
            <a:off x="23022" y="6381328"/>
            <a:ext cx="2028697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418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ynet.co.il/PicServer2/01082004/531771/GOT18D_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390027" y="2204864"/>
            <a:ext cx="77624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למעמד </a:t>
            </a:r>
            <a:r>
              <a:rPr lang="he-IL" sz="5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הקהל </a:t>
            </a:r>
            <a:r>
              <a:rPr lang="he-IL" sz="5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מוזמנים כל ישראל והוא נעשה מול קהל ישראל</a:t>
            </a:r>
            <a:endParaRPr lang="he-IL" sz="5400" b="1" dirty="0">
              <a:solidFill>
                <a:srgbClr val="FFFF00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277377" y="404664"/>
            <a:ext cx="4859022" cy="1185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נגד כל ישראל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7" name="לחצן פעולה: חזרה 6">
            <a:hlinkClick r:id="" action="ppaction://hlinkshowjump?jump=lastslideviewed" highlightClick="1"/>
          </p:cNvPr>
          <p:cNvSpPr/>
          <p:nvPr/>
        </p:nvSpPr>
        <p:spPr>
          <a:xfrm>
            <a:off x="7117037" y="6309320"/>
            <a:ext cx="2016224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263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300660" y="-99392"/>
            <a:ext cx="2542684" cy="1417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8000" b="1" dirty="0"/>
              <a:t>הקהל</a:t>
            </a:r>
            <a:endParaRPr lang="en-US" sz="8000" b="1" dirty="0"/>
          </a:p>
        </p:txBody>
      </p:sp>
      <p:sp>
        <p:nvSpPr>
          <p:cNvPr id="3" name="לחצן פעולה: חזרה 2">
            <a:hlinkClick r:id="" action="ppaction://hlinkshowjump?jump=lastslideviewed" highlightClick="1"/>
          </p:cNvPr>
          <p:cNvSpPr/>
          <p:nvPr/>
        </p:nvSpPr>
        <p:spPr>
          <a:xfrm>
            <a:off x="7092280" y="6381328"/>
            <a:ext cx="2042104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416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daat.ac.il/daat/mishpach/bat-mitsva/kotere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" y="-13692"/>
            <a:ext cx="9144001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לחצן פעולה: חזרה 3">
            <a:hlinkClick r:id="" action="ppaction://hlinkshowjump?jump=lastslideviewed" highlightClick="1"/>
          </p:cNvPr>
          <p:cNvSpPr/>
          <p:nvPr/>
        </p:nvSpPr>
        <p:spPr>
          <a:xfrm>
            <a:off x="0" y="6381328"/>
            <a:ext cx="2123728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395536" y="4005064"/>
            <a:ext cx="7785191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00B0F0"/>
                </a:solidFill>
              </a:rPr>
              <a:t>מצוות הקהל נחשבת למצוות עשה שהזמן גרמה , כלומר יש לה זמן קבוע.</a:t>
            </a:r>
            <a:endParaRPr lang="he-IL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875587" y="260648"/>
            <a:ext cx="5647701" cy="1085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6000" b="1" dirty="0"/>
              <a:t> </a:t>
            </a:r>
            <a:r>
              <a:rPr lang="he-IL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הברכות והקללות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556768" y="1700808"/>
            <a:ext cx="69665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</a:rPr>
              <a:t>פרשת הברכה והקללה המתארת מה יקרא לעם ישראל אם ילכו בדרך ה או לא ילכו.</a:t>
            </a:r>
            <a:endParaRPr lang="he-IL" sz="4800" dirty="0"/>
          </a:p>
        </p:txBody>
      </p:sp>
      <p:sp>
        <p:nvSpPr>
          <p:cNvPr id="4" name="לחצן פעולה: חזרה 3">
            <a:hlinkClick r:id="" action="ppaction://hlinkshowjump?jump=lastslideviewed" highlightClick="1"/>
          </p:cNvPr>
          <p:cNvSpPr/>
          <p:nvPr/>
        </p:nvSpPr>
        <p:spPr>
          <a:xfrm>
            <a:off x="7092280" y="6381328"/>
            <a:ext cx="2051720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45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251520" y="1916832"/>
            <a:ext cx="83884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400" dirty="0">
                <a:latin typeface="Calibri" panose="020F0502020204030204" pitchFamily="34" charset="0"/>
                <a:ea typeface="Calibri" panose="020F0502020204030204" pitchFamily="34" charset="0"/>
              </a:rPr>
              <a:t>– אחד מהפרשיות הנקראות במעמד. פרשת שמע ישראל מבטאת את הקשר בין הקב"ה לישראל ונקראת במעמד ברוב עם.</a:t>
            </a:r>
            <a:endParaRPr lang="he-IL" sz="4400" dirty="0"/>
          </a:p>
        </p:txBody>
      </p:sp>
      <p:sp>
        <p:nvSpPr>
          <p:cNvPr id="6" name="מלבן 5"/>
          <p:cNvSpPr/>
          <p:nvPr/>
        </p:nvSpPr>
        <p:spPr>
          <a:xfrm>
            <a:off x="2016224" y="-243408"/>
            <a:ext cx="5065810" cy="1417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שמע ישראל</a:t>
            </a:r>
            <a:endParaRPr lang="en-US" sz="8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7" name="לחצן פעולה: חזרה 6">
            <a:hlinkClick r:id="" action="ppaction://hlinkshowjump?jump=lastslideviewed" highlightClick="1"/>
          </p:cNvPr>
          <p:cNvSpPr/>
          <p:nvPr/>
        </p:nvSpPr>
        <p:spPr>
          <a:xfrm>
            <a:off x="0" y="6381328"/>
            <a:ext cx="2016224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384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07704" y="548680"/>
            <a:ext cx="5328592" cy="1185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מצוות עשה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3" name="לחצן פעולה: חזרה 2">
            <a:hlinkClick r:id="" action="ppaction://hlinkshowjump?jump=lastslideviewed" highlightClick="1"/>
          </p:cNvPr>
          <p:cNvSpPr/>
          <p:nvPr/>
        </p:nvSpPr>
        <p:spPr>
          <a:xfrm>
            <a:off x="7092280" y="6381328"/>
            <a:ext cx="2052324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1630524" y="1844824"/>
            <a:ext cx="588295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 smtClean="0"/>
              <a:t>מצווה שצריך לעשותה.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39976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781236" y="1988840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400" dirty="0">
                <a:latin typeface="Calibri" panose="020F0502020204030204" pitchFamily="34" charset="0"/>
                <a:ea typeface="Calibri" panose="020F0502020204030204" pitchFamily="34" charset="0"/>
              </a:rPr>
              <a:t>הברכה האחרונה מתוך שבע הברכות שתקנו למלך </a:t>
            </a:r>
            <a:r>
              <a:rPr lang="he-IL" sz="5400" dirty="0" smtClean="0">
                <a:latin typeface="Calibri" panose="020F0502020204030204" pitchFamily="34" charset="0"/>
                <a:ea typeface="Calibri" panose="020F0502020204030204" pitchFamily="34" charset="0"/>
              </a:rPr>
              <a:t>לברך.</a:t>
            </a:r>
            <a:endParaRPr lang="he-IL" sz="5400" dirty="0"/>
          </a:p>
        </p:txBody>
      </p:sp>
      <p:sp>
        <p:nvSpPr>
          <p:cNvPr id="4" name="לחצן פעולה: חזרה 3">
            <a:hlinkClick r:id="" action="ppaction://hlinkshowjump?jump=lastslideviewed" highlightClick="1"/>
          </p:cNvPr>
          <p:cNvSpPr/>
          <p:nvPr/>
        </p:nvSpPr>
        <p:spPr>
          <a:xfrm>
            <a:off x="0" y="6381328"/>
            <a:ext cx="2016224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extBox 1"/>
          <p:cNvSpPr txBox="1"/>
          <p:nvPr/>
        </p:nvSpPr>
        <p:spPr>
          <a:xfrm>
            <a:off x="2016224" y="620688"/>
            <a:ext cx="45148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שומע תפילה</a:t>
            </a:r>
            <a:endParaRPr lang="he-IL" sz="6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897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627784" y="0"/>
            <a:ext cx="4033476" cy="1185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השוכן בציון</a:t>
            </a:r>
            <a:endParaRPr lang="en-US" sz="6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pic>
        <p:nvPicPr>
          <p:cNvPr id="19458" name="Picture 2" descr="http://www.ynet.co.il/PicServer2/17112009/2306538/beis_hamik_0676_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3647"/>
            <a:ext cx="748883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לחצן פעולה: חזרה 3">
            <a:hlinkClick r:id="" action="ppaction://hlinkshowjump?jump=lastslideviewed" highlightClick="1"/>
          </p:cNvPr>
          <p:cNvSpPr/>
          <p:nvPr/>
        </p:nvSpPr>
        <p:spPr>
          <a:xfrm>
            <a:off x="7164288" y="6381328"/>
            <a:ext cx="1979712" cy="4766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91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67744" y="548680"/>
            <a:ext cx="5144357" cy="1085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he-IL" sz="6000" b="1" dirty="0"/>
              <a:t> </a:t>
            </a:r>
            <a:r>
              <a:rPr lang="he-IL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השנה השמינית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1716702" y="1772816"/>
            <a:ext cx="6246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</a:rPr>
              <a:t>השנה שמינית המגיעה לאחר שנת השמיטה מתקיים מעמד </a:t>
            </a:r>
            <a:r>
              <a:rPr lang="he-IL" sz="4800" dirty="0" smtClean="0">
                <a:latin typeface="Calibri" panose="020F0502020204030204" pitchFamily="34" charset="0"/>
                <a:ea typeface="Calibri" panose="020F0502020204030204" pitchFamily="34" charset="0"/>
              </a:rPr>
              <a:t>ה"הקהל".</a:t>
            </a:r>
            <a:endParaRPr lang="he-IL" sz="4800" dirty="0"/>
          </a:p>
        </p:txBody>
      </p:sp>
      <p:pic>
        <p:nvPicPr>
          <p:cNvPr id="6148" name="Picture 4" descr="https://pixabay.com/static/uploads/photo/2013/07/12/12/37/number-146028_6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4" y="3509044"/>
            <a:ext cx="2025824" cy="280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לחצן פעולה: חזרה 4">
            <a:hlinkClick r:id="" action="ppaction://hlinkshowjump?jump=lastslideviewed" highlightClick="1"/>
          </p:cNvPr>
          <p:cNvSpPr/>
          <p:nvPr/>
        </p:nvSpPr>
        <p:spPr>
          <a:xfrm>
            <a:off x="7092280" y="6309320"/>
            <a:ext cx="2051720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80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מבט לאחור">
  <a:themeElements>
    <a:clrScheme name="מבט לאחור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מבט לאחור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מבט לאחור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215</TotalTime>
  <Words>295</Words>
  <Application>Microsoft Office PowerPoint</Application>
  <PresentationFormat>‫הצגה על המסך (4:3)</PresentationFormat>
  <Paragraphs>117</Paragraphs>
  <Slides>24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David</vt:lpstr>
      <vt:lpstr>Guttman Mantova-Decor</vt:lpstr>
      <vt:lpstr>Times New Roman</vt:lpstr>
      <vt:lpstr>מבט לאחור</vt:lpstr>
      <vt:lpstr>בינגו על מצוות ה"הקהל"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image1</dc:creator>
  <cp:lastModifiedBy>user</cp:lastModifiedBy>
  <cp:revision>30</cp:revision>
  <dcterms:created xsi:type="dcterms:W3CDTF">2015-10-08T06:57:30Z</dcterms:created>
  <dcterms:modified xsi:type="dcterms:W3CDTF">2015-10-11T06:15:39Z</dcterms:modified>
</cp:coreProperties>
</file>