
<file path=[Content_Types].xml><?xml version="1.0" encoding="utf-8"?>
<Types xmlns="http://schemas.openxmlformats.org/package/2006/content-types">
  <Default Extension="png" ContentType="image/png"/>
  <Default Extension="mp3" ContentType="audio/unknown"/>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5" r:id="rId17"/>
    <p:sldId id="285" r:id="rId18"/>
    <p:sldId id="271" r:id="rId19"/>
    <p:sldId id="272" r:id="rId20"/>
    <p:sldId id="273" r:id="rId21"/>
    <p:sldId id="274" r:id="rId22"/>
    <p:sldId id="281" r:id="rId23"/>
    <p:sldId id="276" r:id="rId24"/>
    <p:sldId id="282" r:id="rId25"/>
    <p:sldId id="283" r:id="rId26"/>
    <p:sldId id="280" r:id="rId27"/>
    <p:sldId id="277" r:id="rId28"/>
    <p:sldId id="284" r:id="rId29"/>
    <p:sldId id="278" r:id="rId30"/>
    <p:sldId id="279" r:id="rId31"/>
    <p:sldId id="286" r:id="rId3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630"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A0EF846-3350-40EF-8C75-C96DBAD194E8}" type="slidenum">
              <a:rPr lang="he-IL" smtClean="0"/>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A0EF846-3350-40EF-8C75-C96DBAD194E8}" type="slidenum">
              <a:rPr lang="he-IL" smtClean="0"/>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A0EF846-3350-40EF-8C75-C96DBAD194E8}" type="slidenum">
              <a:rPr lang="he-IL" smtClean="0"/>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A0EF846-3350-40EF-8C75-C96DBAD194E8}" type="slidenum">
              <a:rPr lang="he-IL" smtClean="0"/>
              <a:t>‹#›</a:t>
            </a:fld>
            <a:endParaRPr lang="he-IL"/>
          </a:p>
        </p:txBody>
      </p:sp>
      <p:sp>
        <p:nvSpPr>
          <p:cNvPr id="8" name="Title 7"/>
          <p:cNvSpPr>
            <a:spLocks noGrp="1"/>
          </p:cNvSpPr>
          <p:nvPr>
            <p:ph type="title"/>
          </p:nvPr>
        </p:nvSpPr>
        <p:spPr/>
        <p:txBody>
          <a:bodyPr/>
          <a:lstStyle/>
          <a:p>
            <a:r>
              <a:rPr lang="he-IL" smtClean="0"/>
              <a:t>לחץ כדי לערוך סגנון כותרת של תבנית בסיס</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smtClean="0"/>
              <a:t>לחץ כדי לערוך סגנון כותרת של תבנית בסיס</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he-IL" smtClean="0"/>
              <a:t>לחץ כדי לערוך סגנונות טקסט של תבנית בסיס</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he-IL" smtClean="0"/>
              <a:t>לחץ כדי לערוך סגנונות טקסט של תבנית בסיס</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4A0EF846-3350-40EF-8C75-C96DBAD194E8}" type="slidenum">
              <a:rPr lang="he-IL" smtClean="0"/>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4A0EF846-3350-40EF-8C75-C96DBAD194E8}" type="slidenum">
              <a:rPr lang="he-IL" smtClean="0"/>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4A0EF846-3350-40EF-8C75-C96DBAD194E8}"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he-IL"/>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4A0EF846-3350-40EF-8C75-C96DBAD194E8}" type="slidenum">
              <a:rPr lang="he-IL" smtClean="0"/>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he-IL" smtClean="0"/>
              <a:t>לחץ על הסמל כדי להוסיף תמונה</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A0EF846-3350-40EF-8C75-C96DBAD194E8}" type="slidenum">
              <a:rPr lang="he-IL" smtClean="0"/>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A0EF846-3350-40EF-8C75-C96DBAD194E8}"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50067B86-F268-48A4-888D-391D6FCF7E5F}" type="datetimeFigureOut">
              <a:rPr lang="he-IL" smtClean="0"/>
              <a:t>כ"ז/כסלו/תשע"ו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A0EF846-3350-40EF-8C75-C96DBAD194E8}"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50067B86-F268-48A4-888D-391D6FCF7E5F}" type="datetimeFigureOut">
              <a:rPr lang="he-IL" smtClean="0"/>
              <a:t>כ"ז/כסלו/תשע"ו</a:t>
            </a:fld>
            <a:endParaRPr lang="he-IL"/>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he-IL"/>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4A0EF846-3350-40EF-8C75-C96DBAD194E8}"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1"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r" defTabSz="914400" rtl="1"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ideo" Target="https://www.youtube.com/embed/oErAED2_jkI"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he.wikipedia.org/wiki/%D7%90%D7%A8%D7%9E%D7%99%D7%AA" TargetMode="External"/><Relationship Id="rId2" Type="http://schemas.openxmlformats.org/officeDocument/2006/relationships/hyperlink" Target="https://he.wikipedia.org/wiki/%D7%92%D7%98"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ideo" Target="https://www.youtube.com/embed/Gf9q4ZyhuaU" TargetMode="External"/><Relationship Id="rId4" Type="http://schemas.openxmlformats.org/officeDocument/2006/relationships/image" Target="../media/image27.wmf"/></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video" Target="https://www.youtube.com/embed/3SfCw6Rtjk0" TargetMode="Externa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video" Target="https://www.youtube.com/embed/uNFRZvj5D1E" TargetMode="Externa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0.png"/><Relationship Id="rId5" Type="http://schemas.openxmlformats.org/officeDocument/2006/relationships/image" Target="../media/image37.jpeg"/><Relationship Id="rId4" Type="http://schemas.openxmlformats.org/officeDocument/2006/relationships/image" Target="../media/image36.wmf"/></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ideo" Target="https://www.youtube.com/embed/nuHhjMytHJc"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pPr algn="ctr"/>
            <a:r>
              <a:rPr lang="he-IL" sz="6600" dirty="0" smtClean="0"/>
              <a:t>חידון ספר ירמיה </a:t>
            </a:r>
            <a:endParaRPr lang="he-IL" sz="6600" dirty="0"/>
          </a:p>
        </p:txBody>
      </p:sp>
      <p:sp>
        <p:nvSpPr>
          <p:cNvPr id="3" name="כותרת משנה 2"/>
          <p:cNvSpPr>
            <a:spLocks noGrp="1"/>
          </p:cNvSpPr>
          <p:nvPr>
            <p:ph type="subTitle" idx="1"/>
          </p:nvPr>
        </p:nvSpPr>
        <p:spPr/>
        <p:txBody>
          <a:bodyPr>
            <a:noAutofit/>
          </a:bodyPr>
          <a:lstStyle/>
          <a:p>
            <a:pPr algn="ctr"/>
            <a:r>
              <a:rPr lang="he-IL" sz="3200" dirty="0" smtClean="0"/>
              <a:t>פרקים א-</a:t>
            </a:r>
            <a:r>
              <a:rPr lang="he-IL" sz="3200" dirty="0" err="1" smtClean="0"/>
              <a:t>יג</a:t>
            </a:r>
            <a:endParaRPr lang="he-IL" sz="3200" dirty="0"/>
          </a:p>
        </p:txBody>
      </p:sp>
      <p:pic>
        <p:nvPicPr>
          <p:cNvPr id="4" name="תמונה 3" descr="C:\Users\User\Pictures\2015-12-07 תת\תת 001.jpg"/>
          <p:cNvPicPr/>
          <p:nvPr/>
        </p:nvPicPr>
        <p:blipFill rotWithShape="1">
          <a:blip r:embed="rId2">
            <a:extLst>
              <a:ext uri="{28A0092B-C50C-407E-A947-70E740481C1C}">
                <a14:useLocalDpi xmlns:a14="http://schemas.microsoft.com/office/drawing/2010/main" val="0"/>
              </a:ext>
            </a:extLst>
          </a:blip>
          <a:srcRect l="6599" t="15559" r="85794" b="67254"/>
          <a:stretch/>
        </p:blipFill>
        <p:spPr bwMode="auto">
          <a:xfrm rot="5400000">
            <a:off x="1403648" y="-531440"/>
            <a:ext cx="792088" cy="2520280"/>
          </a:xfrm>
          <a:prstGeom prst="rect">
            <a:avLst/>
          </a:prstGeom>
          <a:noFill/>
          <a:ln>
            <a:noFill/>
          </a:ln>
          <a:extLst>
            <a:ext uri="{53640926-AAD7-44D8-BBD7-CCE9431645EC}">
              <a14:shadowObscured xmlns:a14="http://schemas.microsoft.com/office/drawing/2010/main"/>
            </a:ext>
          </a:extLst>
        </p:spPr>
      </p:pic>
      <p:sp>
        <p:nvSpPr>
          <p:cNvPr id="5" name="TextBox 4"/>
          <p:cNvSpPr txBox="1"/>
          <p:nvPr/>
        </p:nvSpPr>
        <p:spPr>
          <a:xfrm>
            <a:off x="4932040" y="4200354"/>
            <a:ext cx="2880320" cy="1200329"/>
          </a:xfrm>
          <a:prstGeom prst="rect">
            <a:avLst/>
          </a:prstGeom>
          <a:noFill/>
        </p:spPr>
        <p:txBody>
          <a:bodyPr wrap="square" rtlCol="1">
            <a:spAutoFit/>
          </a:bodyPr>
          <a:lstStyle/>
          <a:p>
            <a:r>
              <a:rPr lang="he-IL" sz="3600" dirty="0" smtClean="0"/>
              <a:t>עריכה: </a:t>
            </a:r>
          </a:p>
          <a:p>
            <a:r>
              <a:rPr lang="he-IL" sz="3600" dirty="0" smtClean="0"/>
              <a:t>אריה זומר</a:t>
            </a:r>
            <a:endParaRPr lang="he-IL" sz="3600" dirty="0"/>
          </a:p>
        </p:txBody>
      </p:sp>
    </p:spTree>
    <p:extLst>
      <p:ext uri="{BB962C8B-B14F-4D97-AF65-F5344CB8AC3E}">
        <p14:creationId xmlns:p14="http://schemas.microsoft.com/office/powerpoint/2010/main" val="3016430269"/>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באיזה הקשר שייכת התמונה?</a:t>
            </a:r>
            <a:endParaRPr lang="he-IL" dirty="0"/>
          </a:p>
        </p:txBody>
      </p:sp>
      <p:pic>
        <p:nvPicPr>
          <p:cNvPr id="1026" name="Picture 2" descr="https://upload.wikimedia.org/wikipedia/commons/thumb/d/d6/Sweet_water_in_the_Well_at_salt_sea_a_Dor_beach_Israel.jpg/250px-Sweet_water_in_the_Well_at_salt_sea_a_Dor_beach_Isra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099212"/>
            <a:ext cx="5544616" cy="36372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03648" y="5445224"/>
            <a:ext cx="6552728" cy="1446550"/>
          </a:xfrm>
          <a:prstGeom prst="rect">
            <a:avLst/>
          </a:prstGeom>
          <a:noFill/>
        </p:spPr>
        <p:txBody>
          <a:bodyPr wrap="square" rtlCol="1">
            <a:spAutoFit/>
          </a:bodyPr>
          <a:lstStyle/>
          <a:p>
            <a:pPr algn="ctr"/>
            <a:r>
              <a:rPr lang="he-IL" sz="4400" dirty="0" smtClean="0"/>
              <a:t>"אותי עזבו מקור מים חיים" (</a:t>
            </a:r>
            <a:r>
              <a:rPr lang="he-IL" sz="4400" dirty="0" err="1" smtClean="0"/>
              <a:t>ב,יג</a:t>
            </a:r>
            <a:r>
              <a:rPr lang="he-IL" sz="4400" dirty="0" smtClean="0"/>
              <a:t>)</a:t>
            </a:r>
            <a:endParaRPr lang="he-IL" sz="4400" dirty="0"/>
          </a:p>
        </p:txBody>
      </p:sp>
    </p:spTree>
    <p:extLst>
      <p:ext uri="{BB962C8B-B14F-4D97-AF65-F5344CB8AC3E}">
        <p14:creationId xmlns:p14="http://schemas.microsoft.com/office/powerpoint/2010/main" val="1569712853"/>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2500" fill="hold"/>
                                        <p:tgtEl>
                                          <p:spTgt spid="1026"/>
                                        </p:tgtEl>
                                        <p:attrNameLst>
                                          <p:attrName>ppt_x</p:attrName>
                                        </p:attrNameLst>
                                      </p:cBhvr>
                                      <p:tavLst>
                                        <p:tav tm="0">
                                          <p:val>
                                            <p:strVal val="#ppt_x"/>
                                          </p:val>
                                        </p:tav>
                                        <p:tav tm="100000">
                                          <p:val>
                                            <p:strVal val="#ppt_x"/>
                                          </p:val>
                                        </p:tav>
                                      </p:tavLst>
                                    </p:anim>
                                    <p:anim calcmode="lin" valueType="num">
                                      <p:cBhvr additive="base">
                                        <p:cTn id="8" dur="2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2050" name="Picture 2" descr="https://upload.wikimedia.org/wikipedia/commons/thumb/9/9d/Pyramids_at_G%C3%AEza%2C_seen_from_the_banks_of_the_Nile%2C_Egypt._Co_Wellcome_V0049307.jpg/250px-Pyramids_at_G%C3%AEza%2C_seen_from_the_banks_of_the_Nile%2C_Egypt._Co_Wellcome_V00493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052736"/>
            <a:ext cx="4896544" cy="36822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7504" y="5445224"/>
            <a:ext cx="8856984" cy="1446550"/>
          </a:xfrm>
          <a:prstGeom prst="rect">
            <a:avLst/>
          </a:prstGeom>
          <a:noFill/>
        </p:spPr>
        <p:txBody>
          <a:bodyPr wrap="square" rtlCol="1">
            <a:spAutoFit/>
          </a:bodyPr>
          <a:lstStyle/>
          <a:p>
            <a:pPr algn="ctr"/>
            <a:r>
              <a:rPr lang="he-IL" sz="4400" dirty="0" smtClean="0"/>
              <a:t>"מה לך לדרך מצרים לשתות מי שיחור" (</a:t>
            </a:r>
            <a:r>
              <a:rPr lang="he-IL" sz="4400" dirty="0" err="1" smtClean="0"/>
              <a:t>ב,יח</a:t>
            </a:r>
            <a:r>
              <a:rPr lang="he-IL" sz="4400" dirty="0" smtClean="0"/>
              <a:t>)</a:t>
            </a:r>
            <a:endParaRPr lang="he-IL" sz="4400" dirty="0"/>
          </a:p>
        </p:txBody>
      </p:sp>
    </p:spTree>
    <p:extLst>
      <p:ext uri="{BB962C8B-B14F-4D97-AF65-F5344CB8AC3E}">
        <p14:creationId xmlns:p14="http://schemas.microsoft.com/office/powerpoint/2010/main" val="230168138"/>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000"/>
                                        <p:tgtEl>
                                          <p:spTgt spid="5"/>
                                        </p:tgtEl>
                                      </p:cBhvr>
                                    </p:animEffect>
                                    <p:anim calcmode="lin" valueType="num">
                                      <p:cBhvr>
                                        <p:cTn id="26" dur="2000" fill="hold"/>
                                        <p:tgtEl>
                                          <p:spTgt spid="5"/>
                                        </p:tgtEl>
                                        <p:attrNameLst>
                                          <p:attrName>ppt_w</p:attrName>
                                        </p:attrNameLst>
                                      </p:cBhvr>
                                      <p:tavLst>
                                        <p:tav tm="0" fmla="#ppt_w*sin(2.5*pi*$)">
                                          <p:val>
                                            <p:fltVal val="0"/>
                                          </p:val>
                                        </p:tav>
                                        <p:tav tm="100000">
                                          <p:val>
                                            <p:fltVal val="1"/>
                                          </p:val>
                                        </p:tav>
                                      </p:tavLst>
                                    </p:anim>
                                    <p:anim calcmode="lin" valueType="num">
                                      <p:cBhvr>
                                        <p:cTn id="27"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p:cNvSpPr>
            <a:spLocks noGrp="1"/>
          </p:cNvSpPr>
          <p:nvPr>
            <p:ph type="title"/>
          </p:nvPr>
        </p:nvSpPr>
        <p:spPr/>
        <p:txBody>
          <a:bodyPr/>
          <a:lstStyle/>
          <a:p>
            <a:pPr algn="ctr"/>
            <a:r>
              <a:rPr lang="he-IL" dirty="0" smtClean="0"/>
              <a:t>באיזה הקשר שייכת התמונה?</a:t>
            </a:r>
            <a:endParaRPr lang="he-IL" dirty="0"/>
          </a:p>
        </p:txBody>
      </p:sp>
      <p:pic>
        <p:nvPicPr>
          <p:cNvPr id="3075" name="Picture 3" descr="C:\Users\User\AppData\Local\Microsoft\Windows\Temporary Internet Files\Content.IE5\JWF1SKUO\120px-Judo_white_belt[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199165"/>
            <a:ext cx="6264696" cy="34539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07504" y="5445224"/>
            <a:ext cx="8856984" cy="769441"/>
          </a:xfrm>
          <a:prstGeom prst="rect">
            <a:avLst/>
          </a:prstGeom>
          <a:noFill/>
        </p:spPr>
        <p:txBody>
          <a:bodyPr wrap="square" rtlCol="1">
            <a:spAutoFit/>
          </a:bodyPr>
          <a:lstStyle/>
          <a:p>
            <a:pPr algn="ctr"/>
            <a:r>
              <a:rPr lang="he-IL" sz="4400" dirty="0" smtClean="0"/>
              <a:t>"וקנית לך אזור פשתים" (</a:t>
            </a:r>
            <a:r>
              <a:rPr lang="he-IL" sz="4400" dirty="0" err="1" smtClean="0"/>
              <a:t>יג,א</a:t>
            </a:r>
            <a:r>
              <a:rPr lang="he-IL" sz="4400" dirty="0" smtClean="0"/>
              <a:t>)</a:t>
            </a:r>
            <a:endParaRPr lang="he-IL" sz="4400" dirty="0"/>
          </a:p>
        </p:txBody>
      </p:sp>
    </p:spTree>
    <p:extLst>
      <p:ext uri="{BB962C8B-B14F-4D97-AF65-F5344CB8AC3E}">
        <p14:creationId xmlns:p14="http://schemas.microsoft.com/office/powerpoint/2010/main" val="1778555761"/>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ipe(down)">
                                      <p:cBhvr>
                                        <p:cTn id="7" dur="20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a:t>
            </a:r>
            <a:r>
              <a:rPr lang="he-IL" dirty="0" smtClean="0"/>
              <a:t>שייכות התמונות?</a:t>
            </a:r>
            <a:endParaRPr lang="he-IL" dirty="0"/>
          </a:p>
        </p:txBody>
      </p:sp>
      <p:pic>
        <p:nvPicPr>
          <p:cNvPr id="4098" name="Picture 2" descr="ציור של המשכן"/>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9768" y="1052736"/>
            <a:ext cx="4074134" cy="309634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upload.wikimedia.org/wikipedia/commons/thumb/7/7c/Tel_Shiloh.JPG/250px-Tel_Shilo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14" y="1052736"/>
            <a:ext cx="4117476" cy="309634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5445224"/>
            <a:ext cx="8856984" cy="1446550"/>
          </a:xfrm>
          <a:prstGeom prst="rect">
            <a:avLst/>
          </a:prstGeom>
          <a:noFill/>
        </p:spPr>
        <p:txBody>
          <a:bodyPr wrap="square" rtlCol="1">
            <a:spAutoFit/>
          </a:bodyPr>
          <a:lstStyle/>
          <a:p>
            <a:pPr algn="ctr"/>
            <a:r>
              <a:rPr lang="he-IL" sz="4400" dirty="0" smtClean="0"/>
              <a:t>"כי לכו נא אל מקומי אשר </a:t>
            </a:r>
            <a:r>
              <a:rPr lang="he-IL" sz="4400" dirty="0" err="1" smtClean="0"/>
              <a:t>בשילו</a:t>
            </a:r>
            <a:r>
              <a:rPr lang="he-IL" sz="4400" dirty="0" smtClean="0"/>
              <a:t>... וראו את אשר עשיתי לו" (ז, י"ב)</a:t>
            </a:r>
            <a:endParaRPr lang="he-IL" sz="4400" dirty="0"/>
          </a:p>
        </p:txBody>
      </p:sp>
    </p:spTree>
    <p:extLst>
      <p:ext uri="{BB962C8B-B14F-4D97-AF65-F5344CB8AC3E}">
        <p14:creationId xmlns:p14="http://schemas.microsoft.com/office/powerpoint/2010/main" val="3744772729"/>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2000" fill="hold"/>
                                        <p:tgtEl>
                                          <p:spTgt spid="4098"/>
                                        </p:tgtEl>
                                        <p:attrNameLst>
                                          <p:attrName>ppt_w</p:attrName>
                                        </p:attrNameLst>
                                      </p:cBhvr>
                                      <p:tavLst>
                                        <p:tav tm="0">
                                          <p:val>
                                            <p:fltVal val="0"/>
                                          </p:val>
                                        </p:tav>
                                        <p:tav tm="100000">
                                          <p:val>
                                            <p:strVal val="#ppt_w"/>
                                          </p:val>
                                        </p:tav>
                                      </p:tavLst>
                                    </p:anim>
                                    <p:anim calcmode="lin" valueType="num">
                                      <p:cBhvr>
                                        <p:cTn id="8" dur="2000" fill="hold"/>
                                        <p:tgtEl>
                                          <p:spTgt spid="4098"/>
                                        </p:tgtEl>
                                        <p:attrNameLst>
                                          <p:attrName>ppt_h</p:attrName>
                                        </p:attrNameLst>
                                      </p:cBhvr>
                                      <p:tavLst>
                                        <p:tav tm="0">
                                          <p:val>
                                            <p:fltVal val="0"/>
                                          </p:val>
                                        </p:tav>
                                        <p:tav tm="100000">
                                          <p:val>
                                            <p:strVal val="#ppt_h"/>
                                          </p:val>
                                        </p:tav>
                                      </p:tavLst>
                                    </p:anim>
                                    <p:anim calcmode="lin" valueType="num">
                                      <p:cBhvr>
                                        <p:cTn id="9" dur="2000" fill="hold"/>
                                        <p:tgtEl>
                                          <p:spTgt spid="4098"/>
                                        </p:tgtEl>
                                        <p:attrNameLst>
                                          <p:attrName>style.rotation</p:attrName>
                                        </p:attrNameLst>
                                      </p:cBhvr>
                                      <p:tavLst>
                                        <p:tav tm="0">
                                          <p:val>
                                            <p:fltVal val="90"/>
                                          </p:val>
                                        </p:tav>
                                        <p:tav tm="100000">
                                          <p:val>
                                            <p:fltVal val="0"/>
                                          </p:val>
                                        </p:tav>
                                      </p:tavLst>
                                    </p:anim>
                                    <p:animEffect transition="in" filter="fade">
                                      <p:cBhvr>
                                        <p:cTn id="10" dur="2000"/>
                                        <p:tgtEl>
                                          <p:spTgt spid="4098"/>
                                        </p:tgtEl>
                                      </p:cBhvr>
                                    </p:animEffect>
                                  </p:childTnLst>
                                </p:cTn>
                              </p:par>
                            </p:childTnLst>
                          </p:cTn>
                        </p:par>
                        <p:par>
                          <p:cTn id="11" fill="hold">
                            <p:stCondLst>
                              <p:cond delay="2000"/>
                            </p:stCondLst>
                            <p:childTnLst>
                              <p:par>
                                <p:cTn id="12" presetID="31" presetClass="entr" presetSubtype="0" fill="hold" nodeType="afterEffect">
                                  <p:stCondLst>
                                    <p:cond delay="0"/>
                                  </p:stCondLst>
                                  <p:childTnLst>
                                    <p:set>
                                      <p:cBhvr>
                                        <p:cTn id="13" dur="1" fill="hold">
                                          <p:stCondLst>
                                            <p:cond delay="0"/>
                                          </p:stCondLst>
                                        </p:cTn>
                                        <p:tgtEl>
                                          <p:spTgt spid="4100"/>
                                        </p:tgtEl>
                                        <p:attrNameLst>
                                          <p:attrName>style.visibility</p:attrName>
                                        </p:attrNameLst>
                                      </p:cBhvr>
                                      <p:to>
                                        <p:strVal val="visible"/>
                                      </p:to>
                                    </p:set>
                                    <p:anim calcmode="lin" valueType="num">
                                      <p:cBhvr>
                                        <p:cTn id="14" dur="2000" fill="hold"/>
                                        <p:tgtEl>
                                          <p:spTgt spid="4100"/>
                                        </p:tgtEl>
                                        <p:attrNameLst>
                                          <p:attrName>ppt_w</p:attrName>
                                        </p:attrNameLst>
                                      </p:cBhvr>
                                      <p:tavLst>
                                        <p:tav tm="0">
                                          <p:val>
                                            <p:fltVal val="0"/>
                                          </p:val>
                                        </p:tav>
                                        <p:tav tm="100000">
                                          <p:val>
                                            <p:strVal val="#ppt_w"/>
                                          </p:val>
                                        </p:tav>
                                      </p:tavLst>
                                    </p:anim>
                                    <p:anim calcmode="lin" valueType="num">
                                      <p:cBhvr>
                                        <p:cTn id="15" dur="2000" fill="hold"/>
                                        <p:tgtEl>
                                          <p:spTgt spid="4100"/>
                                        </p:tgtEl>
                                        <p:attrNameLst>
                                          <p:attrName>ppt_h</p:attrName>
                                        </p:attrNameLst>
                                      </p:cBhvr>
                                      <p:tavLst>
                                        <p:tav tm="0">
                                          <p:val>
                                            <p:fltVal val="0"/>
                                          </p:val>
                                        </p:tav>
                                        <p:tav tm="100000">
                                          <p:val>
                                            <p:strVal val="#ppt_h"/>
                                          </p:val>
                                        </p:tav>
                                      </p:tavLst>
                                    </p:anim>
                                    <p:anim calcmode="lin" valueType="num">
                                      <p:cBhvr>
                                        <p:cTn id="16" dur="2000" fill="hold"/>
                                        <p:tgtEl>
                                          <p:spTgt spid="4100"/>
                                        </p:tgtEl>
                                        <p:attrNameLst>
                                          <p:attrName>style.rotation</p:attrName>
                                        </p:attrNameLst>
                                      </p:cBhvr>
                                      <p:tavLst>
                                        <p:tav tm="0">
                                          <p:val>
                                            <p:fltVal val="90"/>
                                          </p:val>
                                        </p:tav>
                                        <p:tav tm="100000">
                                          <p:val>
                                            <p:fltVal val="0"/>
                                          </p:val>
                                        </p:tav>
                                      </p:tavLst>
                                    </p:anim>
                                    <p:animEffect transition="in" filter="fade">
                                      <p:cBhvr>
                                        <p:cTn id="17" dur="2000"/>
                                        <p:tgtEl>
                                          <p:spTgt spid="4100"/>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a:t>
            </a:r>
            <a:r>
              <a:rPr lang="he-IL" dirty="0" smtClean="0"/>
              <a:t>המפה?</a:t>
            </a:r>
            <a:endParaRPr lang="he-IL" dirty="0"/>
          </a:p>
        </p:txBody>
      </p:sp>
      <p:pic>
        <p:nvPicPr>
          <p:cNvPr id="5122" name="Picture 2" descr="מסע בני ישראל במדבר : מסלולים אפשריים"/>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1124744"/>
            <a:ext cx="4063380" cy="36724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7504" y="5445224"/>
            <a:ext cx="8856984" cy="1446550"/>
          </a:xfrm>
          <a:prstGeom prst="rect">
            <a:avLst/>
          </a:prstGeom>
          <a:noFill/>
        </p:spPr>
        <p:txBody>
          <a:bodyPr wrap="square" rtlCol="1">
            <a:spAutoFit/>
          </a:bodyPr>
          <a:lstStyle/>
          <a:p>
            <a:pPr algn="ctr"/>
            <a:r>
              <a:rPr lang="he-IL" sz="4400" dirty="0" smtClean="0"/>
              <a:t>"זכרתי לך חסד נעוריך... לכתך אחרי במדבר" (</a:t>
            </a:r>
            <a:r>
              <a:rPr lang="he-IL" sz="4400" dirty="0" err="1" smtClean="0"/>
              <a:t>ב,ב</a:t>
            </a:r>
            <a:r>
              <a:rPr lang="he-IL" sz="4400" dirty="0" smtClean="0"/>
              <a:t>)</a:t>
            </a:r>
            <a:endParaRPr lang="he-IL" sz="4400" dirty="0"/>
          </a:p>
        </p:txBody>
      </p:sp>
      <p:pic>
        <p:nvPicPr>
          <p:cNvPr id="3" name="לכתך אחרי במדבר- תורגמן.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1560" y="6141544"/>
            <a:ext cx="609600" cy="609600"/>
          </a:xfrm>
          <a:prstGeom prst="rect">
            <a:avLst/>
          </a:prstGeom>
        </p:spPr>
      </p:pic>
    </p:spTree>
    <p:extLst>
      <p:ext uri="{BB962C8B-B14F-4D97-AF65-F5344CB8AC3E}">
        <p14:creationId xmlns:p14="http://schemas.microsoft.com/office/powerpoint/2010/main" val="3599522704"/>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512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396825" fill="hold"/>
                                        <p:tgtEl>
                                          <p:spTgt spid="3"/>
                                        </p:tgtEl>
                                      </p:cBhvr>
                                    </p:cmd>
                                  </p:childTnLst>
                                </p:cTn>
                              </p:par>
                            </p:childTnLst>
                          </p:cTn>
                        </p:par>
                      </p:childTnLst>
                    </p:cTn>
                  </p:par>
                </p:childTnLst>
              </p:cTn>
              <p:nextCondLst>
                <p:cond evt="onClick" delay="0">
                  <p:tgtEl>
                    <p:spTgt spid="3"/>
                  </p:tgtEl>
                </p:cond>
              </p:nextCondLst>
            </p:seq>
            <p:audio>
              <p:cMediaNode vol="20755">
                <p:cTn id="17" fill="hold" display="0">
                  <p:stCondLst>
                    <p:cond delay="indefinite"/>
                  </p:stCondLst>
                  <p:endCondLst>
                    <p:cond evt="onStopAudio" delay="0">
                      <p:tgtEl>
                        <p:sldTgt/>
                      </p:tgtEl>
                    </p:cond>
                  </p:endCondLst>
                </p:cTn>
                <p:tgtEl>
                  <p:spTgt spid="3"/>
                </p:tgtEl>
              </p:cMediaNode>
            </p:audio>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6146" name="Picture 2" descr="פריחת השקד"/>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7" y="836711"/>
            <a:ext cx="5997988" cy="39786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3581" y="5157192"/>
            <a:ext cx="8856984" cy="769441"/>
          </a:xfrm>
          <a:prstGeom prst="rect">
            <a:avLst/>
          </a:prstGeom>
          <a:noFill/>
        </p:spPr>
        <p:txBody>
          <a:bodyPr wrap="square" rtlCol="1">
            <a:spAutoFit/>
          </a:bodyPr>
          <a:lstStyle/>
          <a:p>
            <a:pPr algn="ctr"/>
            <a:r>
              <a:rPr lang="he-IL" sz="4400" dirty="0" smtClean="0"/>
              <a:t>"מקל שקד אני רואה" (א, יא)</a:t>
            </a:r>
            <a:endParaRPr lang="he-IL" sz="4400" dirty="0"/>
          </a:p>
        </p:txBody>
      </p:sp>
    </p:spTree>
    <p:extLst>
      <p:ext uri="{BB962C8B-B14F-4D97-AF65-F5344CB8AC3E}">
        <p14:creationId xmlns:p14="http://schemas.microsoft.com/office/powerpoint/2010/main" val="156018668"/>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614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anim calcmode="lin" valueType="num">
                                      <p:cBhvr>
                                        <p:cTn id="12" dur="2000" fill="hold"/>
                                        <p:tgtEl>
                                          <p:spTgt spid="5"/>
                                        </p:tgtEl>
                                        <p:attrNameLst>
                                          <p:attrName>ppt_w</p:attrName>
                                        </p:attrNameLst>
                                      </p:cBhvr>
                                      <p:tavLst>
                                        <p:tav tm="0" fmla="#ppt_w*sin(2.5*pi*$)">
                                          <p:val>
                                            <p:fltVal val="0"/>
                                          </p:val>
                                        </p:tav>
                                        <p:tav tm="100000">
                                          <p:val>
                                            <p:fltVal val="1"/>
                                          </p:val>
                                        </p:tav>
                                      </p:tavLst>
                                    </p:anim>
                                    <p:anim calcmode="lin" valueType="num">
                                      <p:cBhvr>
                                        <p:cTn id="13"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7170" name="Picture 2" descr="https://upload.wikimedia.org/wikipedia/commons/thumb/e/e4/Fetus.jpg/250px-Fet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908720"/>
            <a:ext cx="4521948" cy="38583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3581" y="5301208"/>
            <a:ext cx="8856984" cy="769441"/>
          </a:xfrm>
          <a:prstGeom prst="rect">
            <a:avLst/>
          </a:prstGeom>
          <a:noFill/>
        </p:spPr>
        <p:txBody>
          <a:bodyPr wrap="square" rtlCol="1">
            <a:spAutoFit/>
          </a:bodyPr>
          <a:lstStyle/>
          <a:p>
            <a:pPr algn="ctr"/>
            <a:r>
              <a:rPr lang="he-IL" sz="4400" dirty="0" smtClean="0"/>
              <a:t>"בטרם </a:t>
            </a:r>
            <a:r>
              <a:rPr lang="he-IL" sz="4400" dirty="0" err="1" smtClean="0"/>
              <a:t>אצורך</a:t>
            </a:r>
            <a:r>
              <a:rPr lang="he-IL" sz="4400" dirty="0" smtClean="0"/>
              <a:t> בבטן ידעתיך" (א, ה)</a:t>
            </a:r>
            <a:endParaRPr lang="he-IL" sz="4400" dirty="0"/>
          </a:p>
        </p:txBody>
      </p:sp>
    </p:spTree>
    <p:extLst>
      <p:ext uri="{BB962C8B-B14F-4D97-AF65-F5344CB8AC3E}">
        <p14:creationId xmlns:p14="http://schemas.microsoft.com/office/powerpoint/2010/main" val="3349948619"/>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heel(1)">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3250"/>
                                        <p:tgtEl>
                                          <p:spTgt spid="5"/>
                                        </p:tgtEl>
                                      </p:cBhvr>
                                    </p:animEffect>
                                    <p:anim calcmode="lin" valueType="num">
                                      <p:cBhvr>
                                        <p:cTn id="13" dur="3250" fill="hold"/>
                                        <p:tgtEl>
                                          <p:spTgt spid="5"/>
                                        </p:tgtEl>
                                        <p:attrNameLst>
                                          <p:attrName>ppt_w</p:attrName>
                                        </p:attrNameLst>
                                      </p:cBhvr>
                                      <p:tavLst>
                                        <p:tav tm="0" fmla="#ppt_w*sin(2.5*pi*$)">
                                          <p:val>
                                            <p:fltVal val="0"/>
                                          </p:val>
                                        </p:tav>
                                        <p:tav tm="100000">
                                          <p:val>
                                            <p:fltVal val="1"/>
                                          </p:val>
                                        </p:tav>
                                      </p:tavLst>
                                    </p:anim>
                                    <p:anim calcmode="lin" valueType="num">
                                      <p:cBhvr>
                                        <p:cTn id="14" dur="325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8194" name="Picture 2" descr="C:\Users\User\AppData\Local\Microsoft\Windows\Temporary Internet Files\Content.IE5\VLG3JQHT\80px-Compass_Rose_he_small_SSE.sv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317531"/>
            <a:ext cx="2613248" cy="2613248"/>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User\AppData\Local\Microsoft\Windows\Temporary Internet Files\Content.IE5\3KIF5M25\250px-Galilee_he.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4279" y="1454763"/>
            <a:ext cx="3039596" cy="24924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33581" y="5157192"/>
            <a:ext cx="8856984" cy="769441"/>
          </a:xfrm>
          <a:prstGeom prst="rect">
            <a:avLst/>
          </a:prstGeom>
          <a:noFill/>
        </p:spPr>
        <p:txBody>
          <a:bodyPr wrap="square" rtlCol="1">
            <a:spAutoFit/>
          </a:bodyPr>
          <a:lstStyle/>
          <a:p>
            <a:pPr algn="ctr"/>
            <a:r>
              <a:rPr lang="he-IL" sz="4400" dirty="0" smtClean="0"/>
              <a:t>"מצפון תפתח הרעה" (א, יד)</a:t>
            </a:r>
            <a:endParaRPr lang="he-IL" sz="4400" dirty="0"/>
          </a:p>
        </p:txBody>
      </p:sp>
    </p:spTree>
    <p:extLst>
      <p:ext uri="{BB962C8B-B14F-4D97-AF65-F5344CB8AC3E}">
        <p14:creationId xmlns:p14="http://schemas.microsoft.com/office/powerpoint/2010/main" val="3584133903"/>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blinds(horizontal)">
                                      <p:cBhvr>
                                        <p:cTn id="7" dur="2000"/>
                                        <p:tgtEl>
                                          <p:spTgt spid="8195"/>
                                        </p:tgtEl>
                                      </p:cBhvr>
                                    </p:animEffect>
                                  </p:childTnLst>
                                </p:cTn>
                              </p:par>
                            </p:childTnLst>
                          </p:cTn>
                        </p:par>
                        <p:par>
                          <p:cTn id="8" fill="hold">
                            <p:stCondLst>
                              <p:cond delay="2000"/>
                            </p:stCondLst>
                            <p:childTnLst>
                              <p:par>
                                <p:cTn id="9" presetID="45" presetClass="entr" presetSubtype="0" fill="hold" nodeType="afterEffect">
                                  <p:stCondLst>
                                    <p:cond delay="0"/>
                                  </p:stCondLst>
                                  <p:childTnLst>
                                    <p:set>
                                      <p:cBhvr>
                                        <p:cTn id="10" dur="1" fill="hold">
                                          <p:stCondLst>
                                            <p:cond delay="0"/>
                                          </p:stCondLst>
                                        </p:cTn>
                                        <p:tgtEl>
                                          <p:spTgt spid="8194"/>
                                        </p:tgtEl>
                                        <p:attrNameLst>
                                          <p:attrName>style.visibility</p:attrName>
                                        </p:attrNameLst>
                                      </p:cBhvr>
                                      <p:to>
                                        <p:strVal val="visible"/>
                                      </p:to>
                                    </p:set>
                                    <p:animEffect transition="in" filter="fade">
                                      <p:cBhvr>
                                        <p:cTn id="11" dur="2000"/>
                                        <p:tgtEl>
                                          <p:spTgt spid="8194"/>
                                        </p:tgtEl>
                                      </p:cBhvr>
                                    </p:animEffect>
                                    <p:anim calcmode="lin" valueType="num">
                                      <p:cBhvr>
                                        <p:cTn id="12" dur="2000" fill="hold"/>
                                        <p:tgtEl>
                                          <p:spTgt spid="8194"/>
                                        </p:tgtEl>
                                        <p:attrNameLst>
                                          <p:attrName>ppt_w</p:attrName>
                                        </p:attrNameLst>
                                      </p:cBhvr>
                                      <p:tavLst>
                                        <p:tav tm="0" fmla="#ppt_w*sin(2.5*pi*$)">
                                          <p:val>
                                            <p:fltVal val="0"/>
                                          </p:val>
                                        </p:tav>
                                        <p:tav tm="100000">
                                          <p:val>
                                            <p:fltVal val="1"/>
                                          </p:val>
                                        </p:tav>
                                      </p:tavLst>
                                    </p:anim>
                                    <p:anim calcmode="lin" valueType="num">
                                      <p:cBhvr>
                                        <p:cTn id="13"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3000" fill="hold"/>
                                        <p:tgtEl>
                                          <p:spTgt spid="6"/>
                                        </p:tgtEl>
                                        <p:attrNameLst>
                                          <p:attrName>ppt_w</p:attrName>
                                        </p:attrNameLst>
                                      </p:cBhvr>
                                      <p:tavLst>
                                        <p:tav tm="0">
                                          <p:val>
                                            <p:fltVal val="0"/>
                                          </p:val>
                                        </p:tav>
                                        <p:tav tm="100000">
                                          <p:val>
                                            <p:strVal val="#ppt_w"/>
                                          </p:val>
                                        </p:tav>
                                      </p:tavLst>
                                    </p:anim>
                                    <p:anim calcmode="lin" valueType="num">
                                      <p:cBhvr>
                                        <p:cTn id="19" dur="3000" fill="hold"/>
                                        <p:tgtEl>
                                          <p:spTgt spid="6"/>
                                        </p:tgtEl>
                                        <p:attrNameLst>
                                          <p:attrName>ppt_h</p:attrName>
                                        </p:attrNameLst>
                                      </p:cBhvr>
                                      <p:tavLst>
                                        <p:tav tm="0">
                                          <p:val>
                                            <p:fltVal val="0"/>
                                          </p:val>
                                        </p:tav>
                                        <p:tav tm="100000">
                                          <p:val>
                                            <p:strVal val="#ppt_h"/>
                                          </p:val>
                                        </p:tav>
                                      </p:tavLst>
                                    </p:anim>
                                    <p:anim calcmode="lin" valueType="num">
                                      <p:cBhvr>
                                        <p:cTn id="20" dur="3000" fill="hold"/>
                                        <p:tgtEl>
                                          <p:spTgt spid="6"/>
                                        </p:tgtEl>
                                        <p:attrNameLst>
                                          <p:attrName>style.rotation</p:attrName>
                                        </p:attrNameLst>
                                      </p:cBhvr>
                                      <p:tavLst>
                                        <p:tav tm="0">
                                          <p:val>
                                            <p:fltVal val="90"/>
                                          </p:val>
                                        </p:tav>
                                        <p:tav tm="100000">
                                          <p:val>
                                            <p:fltVal val="0"/>
                                          </p:val>
                                        </p:tav>
                                      </p:tavLst>
                                    </p:anim>
                                    <p:animEffect transition="in" filter="fade">
                                      <p:cBhvr>
                                        <p:cTn id="21"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9218" name="Picture 2" descr="https://upload.wikimedia.org/wikipedia/commons/thumb/6/64/Crimson_sunset02.jpg/250px-Crimson_sunset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196751"/>
            <a:ext cx="4989540" cy="35924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3581" y="5301208"/>
            <a:ext cx="8856984" cy="1446550"/>
          </a:xfrm>
          <a:prstGeom prst="rect">
            <a:avLst/>
          </a:prstGeom>
          <a:noFill/>
        </p:spPr>
        <p:txBody>
          <a:bodyPr wrap="square" rtlCol="1">
            <a:spAutoFit/>
          </a:bodyPr>
          <a:lstStyle/>
          <a:p>
            <a:pPr algn="ctr"/>
            <a:r>
              <a:rPr lang="he-IL" sz="4400" dirty="0" smtClean="0"/>
              <a:t>"אוי לנו כי פנה היום כי </a:t>
            </a:r>
            <a:r>
              <a:rPr lang="he-IL" sz="4400" dirty="0" err="1" smtClean="0"/>
              <a:t>ינטו</a:t>
            </a:r>
            <a:r>
              <a:rPr lang="he-IL" sz="4400" dirty="0" smtClean="0"/>
              <a:t> צללי ערב"</a:t>
            </a:r>
          </a:p>
          <a:p>
            <a:pPr algn="ctr"/>
            <a:r>
              <a:rPr lang="he-IL" sz="4400" dirty="0" smtClean="0"/>
              <a:t> (ו, ד)</a:t>
            </a:r>
            <a:endParaRPr lang="he-IL" sz="4400" dirty="0"/>
          </a:p>
        </p:txBody>
      </p:sp>
    </p:spTree>
    <p:extLst>
      <p:ext uri="{BB962C8B-B14F-4D97-AF65-F5344CB8AC3E}">
        <p14:creationId xmlns:p14="http://schemas.microsoft.com/office/powerpoint/2010/main" val="1122328531"/>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checkerboard(across)">
                                      <p:cBhvr>
                                        <p:cTn id="7" dur="5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באיזה הקשר שייכת התמונה</a:t>
            </a:r>
            <a:r>
              <a:rPr lang="he-IL" dirty="0"/>
              <a:t>?</a:t>
            </a:r>
          </a:p>
        </p:txBody>
      </p:sp>
      <p:pic>
        <p:nvPicPr>
          <p:cNvPr id="10242" name="Picture 2" descr="https://upload.wikimedia.org/wikipedia/commons/thumb/b/bd/Flickr_-_Government_Press_Office_%28GPO%29_-_Blowing_the_Shofar_at_the_Western_Wall.jpg/230px-Flickr_-_Government_Press_Office_%28GPO%29_-_Blowing_the_Shofar_at_the_Western_Wal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89842" y="1100138"/>
            <a:ext cx="2386541" cy="35798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3581" y="5301208"/>
            <a:ext cx="8856984" cy="1446550"/>
          </a:xfrm>
          <a:prstGeom prst="rect">
            <a:avLst/>
          </a:prstGeom>
          <a:noFill/>
        </p:spPr>
        <p:txBody>
          <a:bodyPr wrap="square" rtlCol="1">
            <a:spAutoFit/>
          </a:bodyPr>
          <a:lstStyle/>
          <a:p>
            <a:pPr algn="ctr"/>
            <a:r>
              <a:rPr lang="he-IL" sz="4400" dirty="0" smtClean="0"/>
              <a:t>"</a:t>
            </a:r>
            <a:r>
              <a:rPr lang="he-IL" sz="4400" dirty="0" err="1" smtClean="0"/>
              <a:t>והקימותי</a:t>
            </a:r>
            <a:r>
              <a:rPr lang="he-IL" sz="4400" dirty="0" smtClean="0"/>
              <a:t> עליכם צופים הקשיבו לקול שופר" (ו, </a:t>
            </a:r>
            <a:r>
              <a:rPr lang="he-IL" sz="4400" dirty="0" err="1" smtClean="0"/>
              <a:t>יז</a:t>
            </a:r>
            <a:r>
              <a:rPr lang="he-IL" sz="4400" dirty="0" smtClean="0"/>
              <a:t>)</a:t>
            </a:r>
          </a:p>
        </p:txBody>
      </p:sp>
    </p:spTree>
    <p:extLst>
      <p:ext uri="{BB962C8B-B14F-4D97-AF65-F5344CB8AC3E}">
        <p14:creationId xmlns:p14="http://schemas.microsoft.com/office/powerpoint/2010/main" val="2803087652"/>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3000" fill="hold"/>
                                        <p:tgtEl>
                                          <p:spTgt spid="10242"/>
                                        </p:tgtEl>
                                        <p:attrNameLst>
                                          <p:attrName>ppt_x</p:attrName>
                                        </p:attrNameLst>
                                      </p:cBhvr>
                                      <p:tavLst>
                                        <p:tav tm="0">
                                          <p:val>
                                            <p:strVal val="#ppt_x"/>
                                          </p:val>
                                        </p:tav>
                                        <p:tav tm="100000">
                                          <p:val>
                                            <p:strVal val="#ppt_x"/>
                                          </p:val>
                                        </p:tav>
                                      </p:tavLst>
                                    </p:anim>
                                    <p:anim calcmode="lin" valueType="num">
                                      <p:cBhvr additive="base">
                                        <p:cTn id="8" dur="3000" fill="hold"/>
                                        <p:tgtEl>
                                          <p:spTgt spid="102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ppt_w</p:attrName>
                                        </p:attrNameLst>
                                      </p:cBhvr>
                                      <p:tavLst>
                                        <p:tav tm="0" fmla="#ppt_w*sin(2.5*pi*$)">
                                          <p:val>
                                            <p:fltVal val="0"/>
                                          </p:val>
                                        </p:tav>
                                        <p:tav tm="100000">
                                          <p:val>
                                            <p:fltVal val="1"/>
                                          </p:val>
                                        </p:tav>
                                      </p:tavLst>
                                    </p:anim>
                                    <p:anim calcmode="lin" valueType="num">
                                      <p:cBhvr>
                                        <p:cTn id="15"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11266" name="Picture 2" descr="כדור ארץ שמש וירח"/>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11362" y="1370806"/>
            <a:ext cx="5143500" cy="30384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3581" y="5301208"/>
            <a:ext cx="8856984" cy="1323439"/>
          </a:xfrm>
          <a:prstGeom prst="rect">
            <a:avLst/>
          </a:prstGeom>
          <a:noFill/>
        </p:spPr>
        <p:txBody>
          <a:bodyPr wrap="square" rtlCol="1">
            <a:spAutoFit/>
          </a:bodyPr>
          <a:lstStyle/>
          <a:p>
            <a:pPr algn="ctr"/>
            <a:r>
              <a:rPr lang="he-IL" sz="4400" dirty="0" smtClean="0"/>
              <a:t>" </a:t>
            </a:r>
            <a:r>
              <a:rPr lang="he-IL" sz="3600" dirty="0" smtClean="0"/>
              <a:t>ויוציאו את עצמות מלכי יהודה...ושטחום לשמש ולירח ולכל צבא השמים אשר אהבום" (ח, א-ב)</a:t>
            </a:r>
          </a:p>
        </p:txBody>
      </p:sp>
    </p:spTree>
    <p:extLst>
      <p:ext uri="{BB962C8B-B14F-4D97-AF65-F5344CB8AC3E}">
        <p14:creationId xmlns:p14="http://schemas.microsoft.com/office/powerpoint/2010/main" val="3016779717"/>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3000" fill="hold"/>
                                        <p:tgtEl>
                                          <p:spTgt spid="11266"/>
                                        </p:tgtEl>
                                        <p:attrNameLst>
                                          <p:attrName>ppt_w</p:attrName>
                                        </p:attrNameLst>
                                      </p:cBhvr>
                                      <p:tavLst>
                                        <p:tav tm="0">
                                          <p:val>
                                            <p:strVal val="#ppt_w*0.70"/>
                                          </p:val>
                                        </p:tav>
                                        <p:tav tm="100000">
                                          <p:val>
                                            <p:strVal val="#ppt_w"/>
                                          </p:val>
                                        </p:tav>
                                      </p:tavLst>
                                    </p:anim>
                                    <p:anim calcmode="lin" valueType="num">
                                      <p:cBhvr>
                                        <p:cTn id="8" dur="3000" fill="hold"/>
                                        <p:tgtEl>
                                          <p:spTgt spid="11266"/>
                                        </p:tgtEl>
                                        <p:attrNameLst>
                                          <p:attrName>ppt_h</p:attrName>
                                        </p:attrNameLst>
                                      </p:cBhvr>
                                      <p:tavLst>
                                        <p:tav tm="0">
                                          <p:val>
                                            <p:strVal val="#ppt_h"/>
                                          </p:val>
                                        </p:tav>
                                        <p:tav tm="100000">
                                          <p:val>
                                            <p:strVal val="#ppt_h"/>
                                          </p:val>
                                        </p:tav>
                                      </p:tavLst>
                                    </p:anim>
                                    <p:animEffect transition="in" filter="fade">
                                      <p:cBhvr>
                                        <p:cTn id="9" dur="3000"/>
                                        <p:tgtEl>
                                          <p:spTgt spid="1126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3500"/>
                                        <p:tgtEl>
                                          <p:spTgt spid="5"/>
                                        </p:tgtEl>
                                        <p:attrNameLst>
                                          <p:attrName>ppt_y</p:attrName>
                                        </p:attrNameLst>
                                      </p:cBhvr>
                                      <p:tavLst>
                                        <p:tav tm="0">
                                          <p:val>
                                            <p:strVal val="#ppt_y+#ppt_h*1.125000"/>
                                          </p:val>
                                        </p:tav>
                                        <p:tav tm="100000">
                                          <p:val>
                                            <p:strVal val="#ppt_y"/>
                                          </p:val>
                                        </p:tav>
                                      </p:tavLst>
                                    </p:anim>
                                    <p:animEffect transition="in" filter="wipe(up)">
                                      <p:cBhvr>
                                        <p:cTn id="15" dur="3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12290" name="Picture 2" descr="https://upload.wikimedia.org/wikipedia/commons/c/c0/Throat_Diagram_HE.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7852" y="1052736"/>
            <a:ext cx="2343752" cy="245049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ea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3645024"/>
            <a:ext cx="4572000" cy="11521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33581" y="5301208"/>
            <a:ext cx="8856984" cy="769441"/>
          </a:xfrm>
          <a:prstGeom prst="rect">
            <a:avLst/>
          </a:prstGeom>
          <a:noFill/>
        </p:spPr>
        <p:txBody>
          <a:bodyPr wrap="square" rtlCol="1">
            <a:spAutoFit/>
          </a:bodyPr>
          <a:lstStyle/>
          <a:p>
            <a:pPr algn="ctr"/>
            <a:r>
              <a:rPr lang="he-IL" sz="4400" dirty="0" smtClean="0"/>
              <a:t>" </a:t>
            </a:r>
            <a:r>
              <a:rPr lang="he-IL" sz="3600" dirty="0" smtClean="0"/>
              <a:t>מנעי רגלך מיחף וגרונך מצמאה" (ב, כה)</a:t>
            </a:r>
          </a:p>
        </p:txBody>
      </p:sp>
    </p:spTree>
    <p:extLst>
      <p:ext uri="{BB962C8B-B14F-4D97-AF65-F5344CB8AC3E}">
        <p14:creationId xmlns:p14="http://schemas.microsoft.com/office/powerpoint/2010/main" val="4040694390"/>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3000" fill="hold"/>
                                        <p:tgtEl>
                                          <p:spTgt spid="12290"/>
                                        </p:tgtEl>
                                        <p:attrNameLst>
                                          <p:attrName>ppt_w</p:attrName>
                                        </p:attrNameLst>
                                      </p:cBhvr>
                                      <p:tavLst>
                                        <p:tav tm="0">
                                          <p:val>
                                            <p:fltVal val="0"/>
                                          </p:val>
                                        </p:tav>
                                        <p:tav tm="100000">
                                          <p:val>
                                            <p:strVal val="#ppt_w"/>
                                          </p:val>
                                        </p:tav>
                                      </p:tavLst>
                                    </p:anim>
                                    <p:anim calcmode="lin" valueType="num">
                                      <p:cBhvr>
                                        <p:cTn id="8" dur="3000" fill="hold"/>
                                        <p:tgtEl>
                                          <p:spTgt spid="12290"/>
                                        </p:tgtEl>
                                        <p:attrNameLst>
                                          <p:attrName>ppt_h</p:attrName>
                                        </p:attrNameLst>
                                      </p:cBhvr>
                                      <p:tavLst>
                                        <p:tav tm="0">
                                          <p:val>
                                            <p:fltVal val="0"/>
                                          </p:val>
                                        </p:tav>
                                        <p:tav tm="100000">
                                          <p:val>
                                            <p:strVal val="#ppt_h"/>
                                          </p:val>
                                        </p:tav>
                                      </p:tavLst>
                                    </p:anim>
                                    <p:anim calcmode="lin" valueType="num">
                                      <p:cBhvr>
                                        <p:cTn id="9" dur="3000" fill="hold"/>
                                        <p:tgtEl>
                                          <p:spTgt spid="12290"/>
                                        </p:tgtEl>
                                        <p:attrNameLst>
                                          <p:attrName>style.rotation</p:attrName>
                                        </p:attrNameLst>
                                      </p:cBhvr>
                                      <p:tavLst>
                                        <p:tav tm="0">
                                          <p:val>
                                            <p:fltVal val="90"/>
                                          </p:val>
                                        </p:tav>
                                        <p:tav tm="100000">
                                          <p:val>
                                            <p:fltVal val="0"/>
                                          </p:val>
                                        </p:tav>
                                      </p:tavLst>
                                    </p:anim>
                                    <p:animEffect transition="in" filter="fade">
                                      <p:cBhvr>
                                        <p:cTn id="10" dur="3000"/>
                                        <p:tgtEl>
                                          <p:spTgt spid="12290"/>
                                        </p:tgtEl>
                                      </p:cBhvr>
                                    </p:animEffect>
                                  </p:childTnLst>
                                </p:cTn>
                              </p:par>
                              <p:par>
                                <p:cTn id="11" presetID="21" presetClass="entr" presetSubtype="1" fill="hold" nodeType="withEffect">
                                  <p:stCondLst>
                                    <p:cond delay="0"/>
                                  </p:stCondLst>
                                  <p:childTnLst>
                                    <p:set>
                                      <p:cBhvr>
                                        <p:cTn id="12" dur="1" fill="hold">
                                          <p:stCondLst>
                                            <p:cond delay="0"/>
                                          </p:stCondLst>
                                        </p:cTn>
                                        <p:tgtEl>
                                          <p:spTgt spid="12292"/>
                                        </p:tgtEl>
                                        <p:attrNameLst>
                                          <p:attrName>style.visibility</p:attrName>
                                        </p:attrNameLst>
                                      </p:cBhvr>
                                      <p:to>
                                        <p:strVal val="visible"/>
                                      </p:to>
                                    </p:set>
                                    <p:animEffect transition="in" filter="wheel(1)">
                                      <p:cBhvr>
                                        <p:cTn id="13" dur="3000"/>
                                        <p:tgtEl>
                                          <p:spTgt spid="12292"/>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80">
                                          <p:stCondLst>
                                            <p:cond delay="0"/>
                                          </p:stCondLst>
                                        </p:cTn>
                                        <p:tgtEl>
                                          <p:spTgt spid="6"/>
                                        </p:tgtEl>
                                      </p:cBhvr>
                                    </p:animEffect>
                                    <p:anim calcmode="lin" valueType="num">
                                      <p:cBhvr>
                                        <p:cTn id="1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4" dur="26">
                                          <p:stCondLst>
                                            <p:cond delay="650"/>
                                          </p:stCondLst>
                                        </p:cTn>
                                        <p:tgtEl>
                                          <p:spTgt spid="6"/>
                                        </p:tgtEl>
                                      </p:cBhvr>
                                      <p:to x="100000" y="60000"/>
                                    </p:animScale>
                                    <p:animScale>
                                      <p:cBhvr>
                                        <p:cTn id="25" dur="166" decel="50000">
                                          <p:stCondLst>
                                            <p:cond delay="676"/>
                                          </p:stCondLst>
                                        </p:cTn>
                                        <p:tgtEl>
                                          <p:spTgt spid="6"/>
                                        </p:tgtEl>
                                      </p:cBhvr>
                                      <p:to x="100000" y="100000"/>
                                    </p:animScale>
                                    <p:animScale>
                                      <p:cBhvr>
                                        <p:cTn id="26" dur="26">
                                          <p:stCondLst>
                                            <p:cond delay="1312"/>
                                          </p:stCondLst>
                                        </p:cTn>
                                        <p:tgtEl>
                                          <p:spTgt spid="6"/>
                                        </p:tgtEl>
                                      </p:cBhvr>
                                      <p:to x="100000" y="80000"/>
                                    </p:animScale>
                                    <p:animScale>
                                      <p:cBhvr>
                                        <p:cTn id="27" dur="166" decel="50000">
                                          <p:stCondLst>
                                            <p:cond delay="1338"/>
                                          </p:stCondLst>
                                        </p:cTn>
                                        <p:tgtEl>
                                          <p:spTgt spid="6"/>
                                        </p:tgtEl>
                                      </p:cBhvr>
                                      <p:to x="100000" y="100000"/>
                                    </p:animScale>
                                    <p:animScale>
                                      <p:cBhvr>
                                        <p:cTn id="28" dur="26">
                                          <p:stCondLst>
                                            <p:cond delay="1642"/>
                                          </p:stCondLst>
                                        </p:cTn>
                                        <p:tgtEl>
                                          <p:spTgt spid="6"/>
                                        </p:tgtEl>
                                      </p:cBhvr>
                                      <p:to x="100000" y="90000"/>
                                    </p:animScale>
                                    <p:animScale>
                                      <p:cBhvr>
                                        <p:cTn id="29" dur="166" decel="50000">
                                          <p:stCondLst>
                                            <p:cond delay="1668"/>
                                          </p:stCondLst>
                                        </p:cTn>
                                        <p:tgtEl>
                                          <p:spTgt spid="6"/>
                                        </p:tgtEl>
                                      </p:cBhvr>
                                      <p:to x="100000" y="100000"/>
                                    </p:animScale>
                                    <p:animScale>
                                      <p:cBhvr>
                                        <p:cTn id="30" dur="26">
                                          <p:stCondLst>
                                            <p:cond delay="1808"/>
                                          </p:stCondLst>
                                        </p:cTn>
                                        <p:tgtEl>
                                          <p:spTgt spid="6"/>
                                        </p:tgtEl>
                                      </p:cBhvr>
                                      <p:to x="100000" y="95000"/>
                                    </p:animScale>
                                    <p:animScale>
                                      <p:cBhvr>
                                        <p:cTn id="31"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13318" name="Picture 6" descr="https://upload.wikimedia.org/wikipedia/commons/thumb/9/93/Diamond_engagement_ring_platinum_dr30plrb_m_430.jpg/260px-Diamond_engagement_ring_platinum_dr30plrb_m_4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268760"/>
            <a:ext cx="3484611" cy="348461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33581" y="5301208"/>
            <a:ext cx="8856984" cy="769441"/>
          </a:xfrm>
          <a:prstGeom prst="rect">
            <a:avLst/>
          </a:prstGeom>
          <a:noFill/>
        </p:spPr>
        <p:txBody>
          <a:bodyPr wrap="square" rtlCol="1">
            <a:spAutoFit/>
          </a:bodyPr>
          <a:lstStyle/>
          <a:p>
            <a:pPr algn="ctr"/>
            <a:r>
              <a:rPr lang="he-IL" sz="4400" dirty="0" smtClean="0"/>
              <a:t>" </a:t>
            </a:r>
            <a:r>
              <a:rPr lang="he-IL" sz="3600" dirty="0" err="1" smtClean="0"/>
              <a:t>התשכח</a:t>
            </a:r>
            <a:r>
              <a:rPr lang="he-IL" sz="3600" dirty="0" smtClean="0"/>
              <a:t> בתולה עדיה...ועמי שכחוני" (ב, לב)</a:t>
            </a:r>
          </a:p>
        </p:txBody>
      </p:sp>
    </p:spTree>
    <p:extLst>
      <p:ext uri="{BB962C8B-B14F-4D97-AF65-F5344CB8AC3E}">
        <p14:creationId xmlns:p14="http://schemas.microsoft.com/office/powerpoint/2010/main" val="2950348036"/>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box(in)">
                                      <p:cBhvr>
                                        <p:cTn id="7" dur="2000"/>
                                        <p:tgtEl>
                                          <p:spTgt spid="1331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14338" name="Picture 2" descr="מלחמת יום כיפור, חיילים סורים המרימים ידיים בכניעה לאחר שנתפסו על ידי חיילים ישראלים, רמת הגולן,אוקטובר 1973 (אימג'בנק, Gettyimag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8782" y="1100138"/>
            <a:ext cx="5348660" cy="35798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3581" y="5301208"/>
            <a:ext cx="8856984" cy="769441"/>
          </a:xfrm>
          <a:prstGeom prst="rect">
            <a:avLst/>
          </a:prstGeom>
          <a:noFill/>
        </p:spPr>
        <p:txBody>
          <a:bodyPr wrap="square" rtlCol="1">
            <a:spAutoFit/>
          </a:bodyPr>
          <a:lstStyle/>
          <a:p>
            <a:pPr algn="ctr"/>
            <a:r>
              <a:rPr lang="he-IL" sz="4400" dirty="0" smtClean="0"/>
              <a:t>" </a:t>
            </a:r>
            <a:r>
              <a:rPr lang="he-IL" sz="3600" dirty="0" smtClean="0"/>
              <a:t>גם מאת זה תצאי וידיך על ראשך" (ב, </a:t>
            </a:r>
            <a:r>
              <a:rPr lang="he-IL" sz="3600" dirty="0" err="1" smtClean="0"/>
              <a:t>לז</a:t>
            </a:r>
            <a:r>
              <a:rPr lang="he-IL" sz="3600" dirty="0" smtClean="0"/>
              <a:t>)</a:t>
            </a:r>
          </a:p>
        </p:txBody>
      </p:sp>
    </p:spTree>
    <p:extLst>
      <p:ext uri="{BB962C8B-B14F-4D97-AF65-F5344CB8AC3E}">
        <p14:creationId xmlns:p14="http://schemas.microsoft.com/office/powerpoint/2010/main" val="3363939204"/>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diamond(in)">
                                      <p:cBhvr>
                                        <p:cTn id="7" dur="30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0"/>
                                        <p:tgtEl>
                                          <p:spTgt spid="5"/>
                                        </p:tgtEl>
                                      </p:cBhvr>
                                    </p:animEffect>
                                    <p:anim calcmode="lin" valueType="num">
                                      <p:cBhvr>
                                        <p:cTn id="13" dur="2500" fill="hold"/>
                                        <p:tgtEl>
                                          <p:spTgt spid="5"/>
                                        </p:tgtEl>
                                        <p:attrNameLst>
                                          <p:attrName>ppt_x</p:attrName>
                                        </p:attrNameLst>
                                      </p:cBhvr>
                                      <p:tavLst>
                                        <p:tav tm="0">
                                          <p:val>
                                            <p:strVal val="#ppt_x"/>
                                          </p:val>
                                        </p:tav>
                                        <p:tav tm="100000">
                                          <p:val>
                                            <p:strVal val="#ppt_x"/>
                                          </p:val>
                                        </p:tav>
                                      </p:tavLst>
                                    </p:anim>
                                    <p:anim calcmode="lin" valueType="num">
                                      <p:cBhvr>
                                        <p:cTn id="14" dur="2250" decel="100000" fill="hold"/>
                                        <p:tgtEl>
                                          <p:spTgt spid="5"/>
                                        </p:tgtEl>
                                        <p:attrNameLst>
                                          <p:attrName>ppt_y</p:attrName>
                                        </p:attrNameLst>
                                      </p:cBhvr>
                                      <p:tavLst>
                                        <p:tav tm="0">
                                          <p:val>
                                            <p:strVal val="#ppt_y+1"/>
                                          </p:val>
                                        </p:tav>
                                        <p:tav tm="100000">
                                          <p:val>
                                            <p:strVal val="#ppt_y-.03"/>
                                          </p:val>
                                        </p:tav>
                                      </p:tavLst>
                                    </p:anim>
                                    <p:anim calcmode="lin" valueType="num">
                                      <p:cBhvr>
                                        <p:cTn id="15" dur="250" accel="100000" fill="hold">
                                          <p:stCondLst>
                                            <p:cond delay="225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19458" name="Picture 2" descr="https://upload.wikimedia.org/wikipedia/commons/thumb/b/bf/Jerusalem_Ugglan_1.jpg/270px-Jerusalem_Ugglan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00808"/>
            <a:ext cx="2571750" cy="1790701"/>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s://upload.wikimedia.org/wikipedia/commons/thumb/b/bf/Jerusalem_Ugglan_1.jpg/270px-Jerusalem_Ugglan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700807"/>
            <a:ext cx="2571750" cy="1790701"/>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https://upload.wikimedia.org/wikipedia/commons/thumb/b/bf/Jerusalem_Ugglan_1.jpg/270px-Jerusalem_Ugglan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700806"/>
            <a:ext cx="2571750" cy="17907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33581" y="5301208"/>
            <a:ext cx="8856984" cy="769441"/>
          </a:xfrm>
          <a:prstGeom prst="rect">
            <a:avLst/>
          </a:prstGeom>
          <a:noFill/>
        </p:spPr>
        <p:txBody>
          <a:bodyPr wrap="square" rtlCol="1">
            <a:spAutoFit/>
          </a:bodyPr>
          <a:lstStyle/>
          <a:p>
            <a:pPr algn="ctr"/>
            <a:r>
              <a:rPr lang="he-IL" sz="4400" dirty="0" smtClean="0"/>
              <a:t>" </a:t>
            </a:r>
            <a:r>
              <a:rPr lang="he-IL" sz="3600" dirty="0" smtClean="0"/>
              <a:t>היכל ה' היכל ה' היכל ה' המה" (</a:t>
            </a:r>
            <a:r>
              <a:rPr lang="he-IL" sz="3600" dirty="0" err="1" smtClean="0"/>
              <a:t>ז,ד</a:t>
            </a:r>
            <a:r>
              <a:rPr lang="he-IL" sz="3600" dirty="0" smtClean="0"/>
              <a:t>)</a:t>
            </a:r>
          </a:p>
        </p:txBody>
      </p:sp>
    </p:spTree>
    <p:extLst>
      <p:ext uri="{BB962C8B-B14F-4D97-AF65-F5344CB8AC3E}">
        <p14:creationId xmlns:p14="http://schemas.microsoft.com/office/powerpoint/2010/main" val="3890058692"/>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462"/>
                                        </p:tgtEl>
                                        <p:attrNameLst>
                                          <p:attrName>style.visibility</p:attrName>
                                        </p:attrNameLst>
                                      </p:cBhvr>
                                      <p:to>
                                        <p:strVal val="visible"/>
                                      </p:to>
                                    </p:set>
                                    <p:anim calcmode="lin" valueType="num">
                                      <p:cBhvr additive="base">
                                        <p:cTn id="7" dur="2250" fill="hold"/>
                                        <p:tgtEl>
                                          <p:spTgt spid="19462"/>
                                        </p:tgtEl>
                                        <p:attrNameLst>
                                          <p:attrName>ppt_x</p:attrName>
                                        </p:attrNameLst>
                                      </p:cBhvr>
                                      <p:tavLst>
                                        <p:tav tm="0">
                                          <p:val>
                                            <p:strVal val="#ppt_x"/>
                                          </p:val>
                                        </p:tav>
                                        <p:tav tm="100000">
                                          <p:val>
                                            <p:strVal val="#ppt_x"/>
                                          </p:val>
                                        </p:tav>
                                      </p:tavLst>
                                    </p:anim>
                                    <p:anim calcmode="lin" valueType="num">
                                      <p:cBhvr additive="base">
                                        <p:cTn id="8" dur="2250" fill="hold"/>
                                        <p:tgtEl>
                                          <p:spTgt spid="19462"/>
                                        </p:tgtEl>
                                        <p:attrNameLst>
                                          <p:attrName>ppt_y</p:attrName>
                                        </p:attrNameLst>
                                      </p:cBhvr>
                                      <p:tavLst>
                                        <p:tav tm="0">
                                          <p:val>
                                            <p:strVal val="1+#ppt_h/2"/>
                                          </p:val>
                                        </p:tav>
                                        <p:tav tm="100000">
                                          <p:val>
                                            <p:strVal val="#ppt_y"/>
                                          </p:val>
                                        </p:tav>
                                      </p:tavLst>
                                    </p:anim>
                                  </p:childTnLst>
                                </p:cTn>
                              </p:par>
                            </p:childTnLst>
                          </p:cTn>
                        </p:par>
                        <p:par>
                          <p:cTn id="9" fill="hold">
                            <p:stCondLst>
                              <p:cond delay="2250"/>
                            </p:stCondLst>
                            <p:childTnLst>
                              <p:par>
                                <p:cTn id="10" presetID="2" presetClass="entr" presetSubtype="4" fill="hold" nodeType="afterEffect">
                                  <p:stCondLst>
                                    <p:cond delay="0"/>
                                  </p:stCondLst>
                                  <p:childTnLst>
                                    <p:set>
                                      <p:cBhvr>
                                        <p:cTn id="11" dur="1" fill="hold">
                                          <p:stCondLst>
                                            <p:cond delay="0"/>
                                          </p:stCondLst>
                                        </p:cTn>
                                        <p:tgtEl>
                                          <p:spTgt spid="19460"/>
                                        </p:tgtEl>
                                        <p:attrNameLst>
                                          <p:attrName>style.visibility</p:attrName>
                                        </p:attrNameLst>
                                      </p:cBhvr>
                                      <p:to>
                                        <p:strVal val="visible"/>
                                      </p:to>
                                    </p:set>
                                    <p:anim calcmode="lin" valueType="num">
                                      <p:cBhvr additive="base">
                                        <p:cTn id="12" dur="2000" fill="hold"/>
                                        <p:tgtEl>
                                          <p:spTgt spid="19460"/>
                                        </p:tgtEl>
                                        <p:attrNameLst>
                                          <p:attrName>ppt_x</p:attrName>
                                        </p:attrNameLst>
                                      </p:cBhvr>
                                      <p:tavLst>
                                        <p:tav tm="0">
                                          <p:val>
                                            <p:strVal val="#ppt_x"/>
                                          </p:val>
                                        </p:tav>
                                        <p:tav tm="100000">
                                          <p:val>
                                            <p:strVal val="#ppt_x"/>
                                          </p:val>
                                        </p:tav>
                                      </p:tavLst>
                                    </p:anim>
                                    <p:anim calcmode="lin" valueType="num">
                                      <p:cBhvr additive="base">
                                        <p:cTn id="13" dur="2000" fill="hold"/>
                                        <p:tgtEl>
                                          <p:spTgt spid="19460"/>
                                        </p:tgtEl>
                                        <p:attrNameLst>
                                          <p:attrName>ppt_y</p:attrName>
                                        </p:attrNameLst>
                                      </p:cBhvr>
                                      <p:tavLst>
                                        <p:tav tm="0">
                                          <p:val>
                                            <p:strVal val="1+#ppt_h/2"/>
                                          </p:val>
                                        </p:tav>
                                        <p:tav tm="100000">
                                          <p:val>
                                            <p:strVal val="#ppt_y"/>
                                          </p:val>
                                        </p:tav>
                                      </p:tavLst>
                                    </p:anim>
                                  </p:childTnLst>
                                </p:cTn>
                              </p:par>
                            </p:childTnLst>
                          </p:cTn>
                        </p:par>
                        <p:par>
                          <p:cTn id="14" fill="hold">
                            <p:stCondLst>
                              <p:cond delay="4250"/>
                            </p:stCondLst>
                            <p:childTnLst>
                              <p:par>
                                <p:cTn id="15" presetID="2" presetClass="entr" presetSubtype="4" fill="hold" nodeType="afterEffect">
                                  <p:stCondLst>
                                    <p:cond delay="0"/>
                                  </p:stCondLst>
                                  <p:childTnLst>
                                    <p:set>
                                      <p:cBhvr>
                                        <p:cTn id="16" dur="1" fill="hold">
                                          <p:stCondLst>
                                            <p:cond delay="0"/>
                                          </p:stCondLst>
                                        </p:cTn>
                                        <p:tgtEl>
                                          <p:spTgt spid="19458"/>
                                        </p:tgtEl>
                                        <p:attrNameLst>
                                          <p:attrName>style.visibility</p:attrName>
                                        </p:attrNameLst>
                                      </p:cBhvr>
                                      <p:to>
                                        <p:strVal val="visible"/>
                                      </p:to>
                                    </p:set>
                                    <p:anim calcmode="lin" valueType="num">
                                      <p:cBhvr additive="base">
                                        <p:cTn id="17" dur="2250" fill="hold"/>
                                        <p:tgtEl>
                                          <p:spTgt spid="19458"/>
                                        </p:tgtEl>
                                        <p:attrNameLst>
                                          <p:attrName>ppt_x</p:attrName>
                                        </p:attrNameLst>
                                      </p:cBhvr>
                                      <p:tavLst>
                                        <p:tav tm="0">
                                          <p:val>
                                            <p:strVal val="#ppt_x"/>
                                          </p:val>
                                        </p:tav>
                                        <p:tav tm="100000">
                                          <p:val>
                                            <p:strVal val="#ppt_x"/>
                                          </p:val>
                                        </p:tav>
                                      </p:tavLst>
                                    </p:anim>
                                    <p:anim calcmode="lin" valueType="num">
                                      <p:cBhvr additive="base">
                                        <p:cTn id="18" dur="2250" fill="hold"/>
                                        <p:tgtEl>
                                          <p:spTgt spid="1945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000"/>
                                        <p:tgtEl>
                                          <p:spTgt spid="7"/>
                                        </p:tgtEl>
                                      </p:cBhvr>
                                    </p:animEffect>
                                    <p:anim calcmode="lin" valueType="num">
                                      <p:cBhvr>
                                        <p:cTn id="24" dur="2000" fill="hold"/>
                                        <p:tgtEl>
                                          <p:spTgt spid="7"/>
                                        </p:tgtEl>
                                        <p:attrNameLst>
                                          <p:attrName>ppt_w</p:attrName>
                                        </p:attrNameLst>
                                      </p:cBhvr>
                                      <p:tavLst>
                                        <p:tav tm="0" fmla="#ppt_w*sin(2.5*pi*$)">
                                          <p:val>
                                            <p:fltVal val="0"/>
                                          </p:val>
                                        </p:tav>
                                        <p:tav tm="100000">
                                          <p:val>
                                            <p:fltVal val="1"/>
                                          </p:val>
                                        </p:tav>
                                      </p:tavLst>
                                    </p:anim>
                                    <p:anim calcmode="lin" valueType="num">
                                      <p:cBhvr>
                                        <p:cTn id="25"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ErAED2_jkI"/>
          <p:cNvPicPr>
            <a:picLocks noRot="1" noChangeAspect="1"/>
          </p:cNvPicPr>
          <p:nvPr>
            <a:videoFile r:link="rId1"/>
          </p:nvPr>
        </p:nvPicPr>
        <p:blipFill>
          <a:blip r:embed="rId3"/>
          <a:stretch>
            <a:fillRect/>
          </a:stretch>
        </p:blipFill>
        <p:spPr>
          <a:xfrm>
            <a:off x="2123728" y="1484784"/>
            <a:ext cx="4572000" cy="2571750"/>
          </a:xfrm>
          <a:prstGeom prst="rect">
            <a:avLst/>
          </a:prstGeom>
        </p:spPr>
      </p:pic>
      <p:sp>
        <p:nvSpPr>
          <p:cNvPr id="2" name="כותרת 1"/>
          <p:cNvSpPr>
            <a:spLocks noGrp="1"/>
          </p:cNvSpPr>
          <p:nvPr>
            <p:ph type="title"/>
          </p:nvPr>
        </p:nvSpPr>
        <p:spPr/>
        <p:txBody>
          <a:bodyPr/>
          <a:lstStyle/>
          <a:p>
            <a:pPr algn="ctr"/>
            <a:r>
              <a:rPr lang="he-IL" dirty="0" smtClean="0"/>
              <a:t>לאיזה פסוק שייך הסרטון?</a:t>
            </a:r>
            <a:endParaRPr lang="he-IL" dirty="0"/>
          </a:p>
        </p:txBody>
      </p:sp>
      <p:cxnSp>
        <p:nvCxnSpPr>
          <p:cNvPr id="6" name="מחבר ישר 5"/>
          <p:cNvCxnSpPr/>
          <p:nvPr/>
        </p:nvCxnSpPr>
        <p:spPr>
          <a:xfrm>
            <a:off x="1115616" y="692696"/>
            <a:ext cx="6768752" cy="396044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3581" y="5301208"/>
            <a:ext cx="8856984" cy="1323439"/>
          </a:xfrm>
          <a:prstGeom prst="rect">
            <a:avLst/>
          </a:prstGeom>
          <a:noFill/>
        </p:spPr>
        <p:txBody>
          <a:bodyPr wrap="square" rtlCol="1">
            <a:spAutoFit/>
          </a:bodyPr>
          <a:lstStyle/>
          <a:p>
            <a:pPr algn="ctr"/>
            <a:r>
              <a:rPr lang="he-IL" sz="4400" dirty="0" smtClean="0"/>
              <a:t>" </a:t>
            </a:r>
            <a:r>
              <a:rPr lang="he-IL" sz="3600" dirty="0" smtClean="0"/>
              <a:t>והשבתי מערי יהודה ומחוצות ירושלים  קול ששון וקול שמחה קול חתן וקול כלה" (ז, לד)</a:t>
            </a:r>
          </a:p>
        </p:txBody>
      </p:sp>
      <p:cxnSp>
        <p:nvCxnSpPr>
          <p:cNvPr id="7" name="מחבר ישר 6"/>
          <p:cNvCxnSpPr/>
          <p:nvPr/>
        </p:nvCxnSpPr>
        <p:spPr>
          <a:xfrm flipV="1">
            <a:off x="971600" y="692696"/>
            <a:ext cx="6912768" cy="396044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3539646"/>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1000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26" presetClass="entr" presetSubtype="0" fill="hold" nodeType="withEffect">
                                  <p:stCondLst>
                                    <p:cond delay="525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80">
                                          <p:stCondLst>
                                            <p:cond delay="0"/>
                                          </p:stCondLst>
                                        </p:cTn>
                                        <p:tgtEl>
                                          <p:spTgt spid="6"/>
                                        </p:tgtEl>
                                      </p:cBhvr>
                                    </p:animEffect>
                                    <p:anim calcmode="lin" valueType="num">
                                      <p:cBhvr>
                                        <p:cTn id="1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6" dur="26">
                                          <p:stCondLst>
                                            <p:cond delay="650"/>
                                          </p:stCondLst>
                                        </p:cTn>
                                        <p:tgtEl>
                                          <p:spTgt spid="6"/>
                                        </p:tgtEl>
                                      </p:cBhvr>
                                      <p:to x="100000" y="60000"/>
                                    </p:animScale>
                                    <p:animScale>
                                      <p:cBhvr>
                                        <p:cTn id="17" dur="166" decel="50000">
                                          <p:stCondLst>
                                            <p:cond delay="676"/>
                                          </p:stCondLst>
                                        </p:cTn>
                                        <p:tgtEl>
                                          <p:spTgt spid="6"/>
                                        </p:tgtEl>
                                      </p:cBhvr>
                                      <p:to x="100000" y="100000"/>
                                    </p:animScale>
                                    <p:animScale>
                                      <p:cBhvr>
                                        <p:cTn id="18" dur="26">
                                          <p:stCondLst>
                                            <p:cond delay="1312"/>
                                          </p:stCondLst>
                                        </p:cTn>
                                        <p:tgtEl>
                                          <p:spTgt spid="6"/>
                                        </p:tgtEl>
                                      </p:cBhvr>
                                      <p:to x="100000" y="80000"/>
                                    </p:animScale>
                                    <p:animScale>
                                      <p:cBhvr>
                                        <p:cTn id="19" dur="166" decel="50000">
                                          <p:stCondLst>
                                            <p:cond delay="1338"/>
                                          </p:stCondLst>
                                        </p:cTn>
                                        <p:tgtEl>
                                          <p:spTgt spid="6"/>
                                        </p:tgtEl>
                                      </p:cBhvr>
                                      <p:to x="100000" y="100000"/>
                                    </p:animScale>
                                    <p:animScale>
                                      <p:cBhvr>
                                        <p:cTn id="20" dur="26">
                                          <p:stCondLst>
                                            <p:cond delay="1642"/>
                                          </p:stCondLst>
                                        </p:cTn>
                                        <p:tgtEl>
                                          <p:spTgt spid="6"/>
                                        </p:tgtEl>
                                      </p:cBhvr>
                                      <p:to x="100000" y="90000"/>
                                    </p:animScale>
                                    <p:animScale>
                                      <p:cBhvr>
                                        <p:cTn id="21" dur="166" decel="50000">
                                          <p:stCondLst>
                                            <p:cond delay="1668"/>
                                          </p:stCondLst>
                                        </p:cTn>
                                        <p:tgtEl>
                                          <p:spTgt spid="6"/>
                                        </p:tgtEl>
                                      </p:cBhvr>
                                      <p:to x="100000" y="100000"/>
                                    </p:animScale>
                                    <p:animScale>
                                      <p:cBhvr>
                                        <p:cTn id="22" dur="26">
                                          <p:stCondLst>
                                            <p:cond delay="1808"/>
                                          </p:stCondLst>
                                        </p:cTn>
                                        <p:tgtEl>
                                          <p:spTgt spid="6"/>
                                        </p:tgtEl>
                                      </p:cBhvr>
                                      <p:to x="100000" y="95000"/>
                                    </p:animScale>
                                    <p:animScale>
                                      <p:cBhvr>
                                        <p:cTn id="23" dur="166" decel="50000">
                                          <p:stCondLst>
                                            <p:cond delay="1834"/>
                                          </p:stCondLst>
                                        </p:cTn>
                                        <p:tgtEl>
                                          <p:spTgt spid="6"/>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3250" fill="hold"/>
                                        <p:tgtEl>
                                          <p:spTgt spid="12"/>
                                        </p:tgtEl>
                                        <p:attrNameLst>
                                          <p:attrName>ppt_w</p:attrName>
                                        </p:attrNameLst>
                                      </p:cBhvr>
                                      <p:tavLst>
                                        <p:tav tm="0">
                                          <p:val>
                                            <p:strVal val="#ppt_w*0.70"/>
                                          </p:val>
                                        </p:tav>
                                        <p:tav tm="100000">
                                          <p:val>
                                            <p:strVal val="#ppt_w"/>
                                          </p:val>
                                        </p:tav>
                                      </p:tavLst>
                                    </p:anim>
                                    <p:anim calcmode="lin" valueType="num">
                                      <p:cBhvr>
                                        <p:cTn id="29" dur="3250" fill="hold"/>
                                        <p:tgtEl>
                                          <p:spTgt spid="12"/>
                                        </p:tgtEl>
                                        <p:attrNameLst>
                                          <p:attrName>ppt_h</p:attrName>
                                        </p:attrNameLst>
                                      </p:cBhvr>
                                      <p:tavLst>
                                        <p:tav tm="0">
                                          <p:val>
                                            <p:strVal val="#ppt_h"/>
                                          </p:val>
                                        </p:tav>
                                        <p:tav tm="100000">
                                          <p:val>
                                            <p:strVal val="#ppt_h"/>
                                          </p:val>
                                        </p:tav>
                                      </p:tavLst>
                                    </p:anim>
                                    <p:animEffect transition="in" filter="fade">
                                      <p:cBhvr>
                                        <p:cTn id="30" dur="3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i="1" dirty="0"/>
              <a:t>באיזה הקשר </a:t>
            </a:r>
            <a:r>
              <a:rPr lang="he-IL" i="1" dirty="0" smtClean="0"/>
              <a:t>שייך השטר</a:t>
            </a:r>
            <a:r>
              <a:rPr lang="he-IL" dirty="0" smtClean="0"/>
              <a:t>?</a:t>
            </a:r>
            <a:endParaRPr lang="he-IL" dirty="0"/>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3826567422"/>
              </p:ext>
            </p:extLst>
          </p:nvPr>
        </p:nvGraphicFramePr>
        <p:xfrm>
          <a:off x="827584" y="1052736"/>
          <a:ext cx="7926139" cy="3568060"/>
        </p:xfrm>
        <a:graphic>
          <a:graphicData uri="http://schemas.openxmlformats.org/drawingml/2006/table">
            <a:tbl>
              <a:tblPr/>
              <a:tblGrid>
                <a:gridCol w="7926139"/>
              </a:tblGrid>
              <a:tr h="3157013">
                <a:tc>
                  <a:txBody>
                    <a:bodyPr/>
                    <a:lstStyle/>
                    <a:p>
                      <a:r>
                        <a:rPr lang="he-IL" dirty="0" smtClean="0">
                          <a:effectLst/>
                        </a:rPr>
                        <a:t>סדר </a:t>
                      </a:r>
                      <a:r>
                        <a:rPr lang="he-IL" dirty="0">
                          <a:effectLst/>
                        </a:rPr>
                        <a:t>הגט</a:t>
                      </a:r>
                    </a:p>
                    <a:p>
                      <a:r>
                        <a:rPr lang="he-IL" dirty="0">
                          <a:effectLst/>
                        </a:rPr>
                        <a:t>ב____ בשבת ב____ יום/ימים לירח ____ שנת חמשת אלפים ושבע מאות ו____ לבריאת העולם למניין שאנו מונים כאן בעיר/מקום ____ היושב/ת על נהר ____ ועל מי מעינות אני ____ בן ____ המכונה ____ העומד היום ב____ עיר/מקום היושב/ת על נהר ____ ועל מי מעינות חפצתי ברצון נפשי מבלי שאני אנוס ועזבתי ופטרתי וגירשתי :אותך לַך אַת אשתי ____ בת ____ העומדת היום ב____ עיר/מקום היושב/ת על נהר ____ ועל מי מעינות שהיית אשתי מקודם לכן ועתה פטרתי ועזבתי וגירשתי אותך לך שתהיי רשאית ושולטת בנפשך ללכת להינשא לכל גבר שתרצי ואיש לא ימחה בידך מיום זה ולעולם והרי את מותרת לכל אדם וזה שיהיה לך ממני ספר גירושין ואגרת עזיבה וגט פיטורין כדת משה וישראל ____ בן ____ עד ____ בן ____ </a:t>
                      </a:r>
                      <a:r>
                        <a:rPr lang="he-IL" dirty="0" smtClean="0">
                          <a:effectLst/>
                        </a:rPr>
                        <a:t>עד</a:t>
                      </a:r>
                      <a:endParaRPr lang="he-IL" dirty="0">
                        <a:effectLst/>
                      </a:endParaRPr>
                    </a:p>
                  </a:txBody>
                  <a:tcPr marL="47625" marR="47625" marT="47625" marB="476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C6DBF7"/>
                    </a:solidFill>
                  </a:tcPr>
                </a:tc>
              </a:tr>
              <a:tr h="411047">
                <a:tc>
                  <a:txBody>
                    <a:bodyPr/>
                    <a:lstStyle/>
                    <a:p>
                      <a:pPr algn="l"/>
                      <a:r>
                        <a:rPr lang="he-IL" dirty="0">
                          <a:effectLst/>
                        </a:rPr>
                        <a:t>נוסח </a:t>
                      </a:r>
                      <a:r>
                        <a:rPr lang="he-IL" u="none" strike="noStrike" dirty="0">
                          <a:solidFill>
                            <a:srgbClr val="5A3696"/>
                          </a:solidFill>
                          <a:effectLst/>
                          <a:hlinkClick r:id="rId2" tooltip="גט"/>
                        </a:rPr>
                        <a:t>גט</a:t>
                      </a:r>
                      <a:r>
                        <a:rPr lang="he-IL" dirty="0">
                          <a:effectLst/>
                        </a:rPr>
                        <a:t> בתרגום לעברית. הנוסח המקורי נכתב ב</a:t>
                      </a:r>
                      <a:r>
                        <a:rPr lang="he-IL" u="none" strike="noStrike" dirty="0">
                          <a:solidFill>
                            <a:srgbClr val="5A3696"/>
                          </a:solidFill>
                          <a:effectLst/>
                          <a:hlinkClick r:id="rId3" tooltip="ארמית"/>
                        </a:rPr>
                        <a:t>ארמית</a:t>
                      </a:r>
                      <a:endParaRPr lang="he-IL" dirty="0">
                        <a:effectLst/>
                      </a:endParaRPr>
                    </a:p>
                  </a:txBody>
                  <a:tcPr marL="47625" marR="47625" marT="47625" marB="476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C6DBF7"/>
                    </a:solidFill>
                  </a:tcPr>
                </a:tc>
              </a:tr>
            </a:tbl>
          </a:graphicData>
        </a:graphic>
      </p:graphicFrame>
      <p:sp>
        <p:nvSpPr>
          <p:cNvPr id="6" name="TextBox 5"/>
          <p:cNvSpPr txBox="1"/>
          <p:nvPr/>
        </p:nvSpPr>
        <p:spPr>
          <a:xfrm>
            <a:off x="133581" y="5301208"/>
            <a:ext cx="8856984" cy="1323439"/>
          </a:xfrm>
          <a:prstGeom prst="rect">
            <a:avLst/>
          </a:prstGeom>
          <a:noFill/>
        </p:spPr>
        <p:txBody>
          <a:bodyPr wrap="square" rtlCol="1">
            <a:spAutoFit/>
          </a:bodyPr>
          <a:lstStyle/>
          <a:p>
            <a:pPr algn="ctr"/>
            <a:r>
              <a:rPr lang="he-IL" sz="4400" dirty="0" smtClean="0"/>
              <a:t>" </a:t>
            </a:r>
            <a:r>
              <a:rPr lang="he-IL" sz="3600" dirty="0" smtClean="0"/>
              <a:t>ואתן את ספר כריתותיה אליה ולא יראה יהודה" (ג, ח)</a:t>
            </a:r>
          </a:p>
        </p:txBody>
      </p:sp>
    </p:spTree>
    <p:extLst>
      <p:ext uri="{BB962C8B-B14F-4D97-AF65-F5344CB8AC3E}">
        <p14:creationId xmlns:p14="http://schemas.microsoft.com/office/powerpoint/2010/main" val="4042265884"/>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4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16391" name="Picture 7" descr="https://upload.wikimedia.org/wikipedia/commons/thumb/0/02/V%C3%A5lleh%C3%B6g%2C_S%C3%B6dra_%C3%85karp%2C_Vellinge_kommun.jpg/250px-V%C3%A5lleh%C3%B6g%2C_S%C3%B6dra_%C3%85karp%2C_Vellinge_kommu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412775"/>
            <a:ext cx="5084184" cy="333522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C:\Program Files\Microsoft Office\MEDIA\CAGCAT10\j0300912.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2656" y="2964041"/>
            <a:ext cx="733484" cy="69619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00878" y="5285117"/>
            <a:ext cx="8856984" cy="1323439"/>
          </a:xfrm>
          <a:prstGeom prst="rect">
            <a:avLst/>
          </a:prstGeom>
          <a:noFill/>
        </p:spPr>
        <p:txBody>
          <a:bodyPr wrap="square" rtlCol="1">
            <a:spAutoFit/>
          </a:bodyPr>
          <a:lstStyle/>
          <a:p>
            <a:pPr algn="ctr"/>
            <a:r>
              <a:rPr lang="he-IL" sz="4400" dirty="0" smtClean="0"/>
              <a:t>" </a:t>
            </a:r>
            <a:r>
              <a:rPr lang="he-IL" sz="3600" dirty="0" smtClean="0"/>
              <a:t>כי על כל גבעה גבוהה ותחת כל עץ רענן את צעה זנה" (ב, </a:t>
            </a:r>
            <a:r>
              <a:rPr lang="he-IL" sz="3600" dirty="0" err="1" smtClean="0"/>
              <a:t>כא</a:t>
            </a:r>
            <a:r>
              <a:rPr lang="he-IL" sz="3600" dirty="0" smtClean="0"/>
              <a:t>)</a:t>
            </a:r>
          </a:p>
        </p:txBody>
      </p:sp>
    </p:spTree>
    <p:extLst>
      <p:ext uri="{BB962C8B-B14F-4D97-AF65-F5344CB8AC3E}">
        <p14:creationId xmlns:p14="http://schemas.microsoft.com/office/powerpoint/2010/main" val="2785723065"/>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6391"/>
                                        </p:tgtEl>
                                        <p:attrNameLst>
                                          <p:attrName>style.visibility</p:attrName>
                                        </p:attrNameLst>
                                      </p:cBhvr>
                                      <p:to>
                                        <p:strVal val="visible"/>
                                      </p:to>
                                    </p:set>
                                    <p:animEffect transition="in" filter="wipe(down)">
                                      <p:cBhvr>
                                        <p:cTn id="7" dur="1015">
                                          <p:stCondLst>
                                            <p:cond delay="0"/>
                                          </p:stCondLst>
                                        </p:cTn>
                                        <p:tgtEl>
                                          <p:spTgt spid="16391"/>
                                        </p:tgtEl>
                                      </p:cBhvr>
                                    </p:animEffect>
                                    <p:anim calcmode="lin" valueType="num">
                                      <p:cBhvr>
                                        <p:cTn id="8" dur="3189" tmFilter="0,0; 0.14,0.36; 0.43,0.73; 0.71,0.91; 1.0,1.0">
                                          <p:stCondLst>
                                            <p:cond delay="0"/>
                                          </p:stCondLst>
                                        </p:cTn>
                                        <p:tgtEl>
                                          <p:spTgt spid="16391"/>
                                        </p:tgtEl>
                                        <p:attrNameLst>
                                          <p:attrName>ppt_x</p:attrName>
                                        </p:attrNameLst>
                                      </p:cBhvr>
                                      <p:tavLst>
                                        <p:tav tm="0">
                                          <p:val>
                                            <p:strVal val="#ppt_x-0.25"/>
                                          </p:val>
                                        </p:tav>
                                        <p:tav tm="100000">
                                          <p:val>
                                            <p:strVal val="#ppt_x"/>
                                          </p:val>
                                        </p:tav>
                                      </p:tavLst>
                                    </p:anim>
                                    <p:anim calcmode="lin" valueType="num">
                                      <p:cBhvr>
                                        <p:cTn id="9" dur="1162" tmFilter="0.0,0.0; 0.25,0.07; 0.50,0.2; 0.75,0.467; 1.0,1.0">
                                          <p:stCondLst>
                                            <p:cond delay="0"/>
                                          </p:stCondLst>
                                        </p:cTn>
                                        <p:tgtEl>
                                          <p:spTgt spid="16391"/>
                                        </p:tgtEl>
                                        <p:attrNameLst>
                                          <p:attrName>ppt_y</p:attrName>
                                        </p:attrNameLst>
                                      </p:cBhvr>
                                      <p:tavLst>
                                        <p:tav tm="0" fmla="#ppt_y-sin(pi*$)/3">
                                          <p:val>
                                            <p:fltVal val="0.5"/>
                                          </p:val>
                                        </p:tav>
                                        <p:tav tm="100000">
                                          <p:val>
                                            <p:fltVal val="1"/>
                                          </p:val>
                                        </p:tav>
                                      </p:tavLst>
                                    </p:anim>
                                    <p:anim calcmode="lin" valueType="num">
                                      <p:cBhvr>
                                        <p:cTn id="10" dur="1162" tmFilter="0, 0; 0.125,0.2665; 0.25,0.4; 0.375,0.465; 0.5,0.5;  0.625,0.535; 0.75,0.6; 0.875,0.7335; 1,1">
                                          <p:stCondLst>
                                            <p:cond delay="1162"/>
                                          </p:stCondLst>
                                        </p:cTn>
                                        <p:tgtEl>
                                          <p:spTgt spid="16391"/>
                                        </p:tgtEl>
                                        <p:attrNameLst>
                                          <p:attrName>ppt_y</p:attrName>
                                        </p:attrNameLst>
                                      </p:cBhvr>
                                      <p:tavLst>
                                        <p:tav tm="0" fmla="#ppt_y-sin(pi*$)/9">
                                          <p:val>
                                            <p:fltVal val="0"/>
                                          </p:val>
                                        </p:tav>
                                        <p:tav tm="100000">
                                          <p:val>
                                            <p:fltVal val="1"/>
                                          </p:val>
                                        </p:tav>
                                      </p:tavLst>
                                    </p:anim>
                                    <p:anim calcmode="lin" valueType="num">
                                      <p:cBhvr>
                                        <p:cTn id="11" dur="581" tmFilter="0, 0; 0.125,0.2665; 0.25,0.4; 0.375,0.465; 0.5,0.5;  0.625,0.535; 0.75,0.6; 0.875,0.7335; 1,1">
                                          <p:stCondLst>
                                            <p:cond delay="2317"/>
                                          </p:stCondLst>
                                        </p:cTn>
                                        <p:tgtEl>
                                          <p:spTgt spid="16391"/>
                                        </p:tgtEl>
                                        <p:attrNameLst>
                                          <p:attrName>ppt_y</p:attrName>
                                        </p:attrNameLst>
                                      </p:cBhvr>
                                      <p:tavLst>
                                        <p:tav tm="0" fmla="#ppt_y-sin(pi*$)/27">
                                          <p:val>
                                            <p:fltVal val="0"/>
                                          </p:val>
                                        </p:tav>
                                        <p:tav tm="100000">
                                          <p:val>
                                            <p:fltVal val="1"/>
                                          </p:val>
                                        </p:tav>
                                      </p:tavLst>
                                    </p:anim>
                                    <p:anim calcmode="lin" valueType="num">
                                      <p:cBhvr>
                                        <p:cTn id="12" dur="287" tmFilter="0, 0; 0.125,0.2665; 0.25,0.4; 0.375,0.465; 0.5,0.5;  0.625,0.535; 0.75,0.6; 0.875,0.7335; 1,1">
                                          <p:stCondLst>
                                            <p:cond delay="2898"/>
                                          </p:stCondLst>
                                        </p:cTn>
                                        <p:tgtEl>
                                          <p:spTgt spid="16391"/>
                                        </p:tgtEl>
                                        <p:attrNameLst>
                                          <p:attrName>ppt_y</p:attrName>
                                        </p:attrNameLst>
                                      </p:cBhvr>
                                      <p:tavLst>
                                        <p:tav tm="0" fmla="#ppt_y-sin(pi*$)/81">
                                          <p:val>
                                            <p:fltVal val="0"/>
                                          </p:val>
                                        </p:tav>
                                        <p:tav tm="100000">
                                          <p:val>
                                            <p:fltVal val="1"/>
                                          </p:val>
                                        </p:tav>
                                      </p:tavLst>
                                    </p:anim>
                                    <p:animScale>
                                      <p:cBhvr>
                                        <p:cTn id="13" dur="46">
                                          <p:stCondLst>
                                            <p:cond delay="1137"/>
                                          </p:stCondLst>
                                        </p:cTn>
                                        <p:tgtEl>
                                          <p:spTgt spid="16391"/>
                                        </p:tgtEl>
                                      </p:cBhvr>
                                      <p:to x="100000" y="60000"/>
                                    </p:animScale>
                                    <p:animScale>
                                      <p:cBhvr>
                                        <p:cTn id="14" dur="290" decel="50000">
                                          <p:stCondLst>
                                            <p:cond delay="1183"/>
                                          </p:stCondLst>
                                        </p:cTn>
                                        <p:tgtEl>
                                          <p:spTgt spid="16391"/>
                                        </p:tgtEl>
                                      </p:cBhvr>
                                      <p:to x="100000" y="100000"/>
                                    </p:animScale>
                                    <p:animScale>
                                      <p:cBhvr>
                                        <p:cTn id="15" dur="46">
                                          <p:stCondLst>
                                            <p:cond delay="2296"/>
                                          </p:stCondLst>
                                        </p:cTn>
                                        <p:tgtEl>
                                          <p:spTgt spid="16391"/>
                                        </p:tgtEl>
                                      </p:cBhvr>
                                      <p:to x="100000" y="80000"/>
                                    </p:animScale>
                                    <p:animScale>
                                      <p:cBhvr>
                                        <p:cTn id="16" dur="290" decel="50000">
                                          <p:stCondLst>
                                            <p:cond delay="2342"/>
                                          </p:stCondLst>
                                        </p:cTn>
                                        <p:tgtEl>
                                          <p:spTgt spid="16391"/>
                                        </p:tgtEl>
                                      </p:cBhvr>
                                      <p:to x="100000" y="100000"/>
                                    </p:animScale>
                                    <p:animScale>
                                      <p:cBhvr>
                                        <p:cTn id="17" dur="46">
                                          <p:stCondLst>
                                            <p:cond delay="2873"/>
                                          </p:stCondLst>
                                        </p:cTn>
                                        <p:tgtEl>
                                          <p:spTgt spid="16391"/>
                                        </p:tgtEl>
                                      </p:cBhvr>
                                      <p:to x="100000" y="90000"/>
                                    </p:animScale>
                                    <p:animScale>
                                      <p:cBhvr>
                                        <p:cTn id="18" dur="290" decel="50000">
                                          <p:stCondLst>
                                            <p:cond delay="2919"/>
                                          </p:stCondLst>
                                        </p:cTn>
                                        <p:tgtEl>
                                          <p:spTgt spid="16391"/>
                                        </p:tgtEl>
                                      </p:cBhvr>
                                      <p:to x="100000" y="100000"/>
                                    </p:animScale>
                                    <p:animScale>
                                      <p:cBhvr>
                                        <p:cTn id="19" dur="46">
                                          <p:stCondLst>
                                            <p:cond delay="3164"/>
                                          </p:stCondLst>
                                        </p:cTn>
                                        <p:tgtEl>
                                          <p:spTgt spid="16391"/>
                                        </p:tgtEl>
                                      </p:cBhvr>
                                      <p:to x="100000" y="95000"/>
                                    </p:animScale>
                                    <p:animScale>
                                      <p:cBhvr>
                                        <p:cTn id="20" dur="290" decel="50000">
                                          <p:stCondLst>
                                            <p:cond delay="3210"/>
                                          </p:stCondLst>
                                        </p:cTn>
                                        <p:tgtEl>
                                          <p:spTgt spid="16391"/>
                                        </p:tgtEl>
                                      </p:cBhvr>
                                      <p:to x="100000" y="100000"/>
                                    </p:animScale>
                                  </p:childTnLst>
                                </p:cTn>
                              </p:par>
                            </p:childTnLst>
                          </p:cTn>
                        </p:par>
                        <p:par>
                          <p:cTn id="21" fill="hold">
                            <p:stCondLst>
                              <p:cond delay="3500"/>
                            </p:stCondLst>
                            <p:childTnLst>
                              <p:par>
                                <p:cTn id="22" presetID="40" presetClass="path" presetSubtype="0" accel="50000" decel="50000" fill="hold" nodeType="afterEffect">
                                  <p:stCondLst>
                                    <p:cond delay="0"/>
                                  </p:stCondLst>
                                  <p:childTnLst>
                                    <p:animMotion origin="layout" path="M -4.44444E-6 -2.13873E-6 C 0.0066 -0.01896 0.01563 -0.03699 0.03351 -0.03699 C 0.05365 -0.03699 0.06059 -0.01896 0.06719 -2.13873E-6 C 0.07605 0.02104 0.08264 0.04208 0.10521 0.04208 C 0.12518 0.04208 0.13178 0.02104 0.14063 -2.13873E-6 C 0.14497 -0.01896 0.15382 -0.03699 0.17396 -0.03699 C 0.19184 -0.03699 0.2007 -0.01896 0.20782 -2.13873E-6 C 0.21441 0.02104 0.22327 0.04208 0.24341 0.04208 C 0.26355 0.04208 0.27917 -2.13873E-6 0.27917 0.00023 C 0.28559 -0.01896 0.29271 -0.03699 0.3125 -0.03699 C 0.33264 -0.03699 0.33959 -0.01896 0.34619 -2.13873E-6 C 0.35504 0.02104 0.36164 0.04208 0.38421 0.04208 C 0.40434 0.04208 0.41094 0.02104 0.41754 -2.13873E-6 C 0.42639 -0.01896 0.43299 -0.03699 0.45313 -0.03699 C 0.47101 -0.03699 0.47987 -0.01896 0.48698 -2.13873E-6 C 0.49358 0.02104 0.50244 0.04208 0.52257 0.04208 C 0.54271 0.04208 0.54931 0.02104 0.55834 -2.13873E-6 " pathEditMode="relative" rAng="0" ptsTypes="fffffffffffffffff">
                                      <p:cBhvr>
                                        <p:cTn id="23" dur="4000" fill="hold"/>
                                        <p:tgtEl>
                                          <p:spTgt spid="16392"/>
                                        </p:tgtEl>
                                        <p:attrNameLst>
                                          <p:attrName>ppt_x</p:attrName>
                                          <p:attrName>ppt_y</p:attrName>
                                        </p:attrNameLst>
                                      </p:cBhvr>
                                      <p:rCtr x="27917" y="254"/>
                                    </p:animMotion>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2500"/>
                                        <p:tgtEl>
                                          <p:spTgt spid="10"/>
                                        </p:tgtEl>
                                      </p:cBhvr>
                                    </p:animEffect>
                                    <p:anim calcmode="lin" valueType="num">
                                      <p:cBhvr>
                                        <p:cTn id="29" dur="2500" fill="hold"/>
                                        <p:tgtEl>
                                          <p:spTgt spid="10"/>
                                        </p:tgtEl>
                                        <p:attrNameLst>
                                          <p:attrName>ppt_w</p:attrName>
                                        </p:attrNameLst>
                                      </p:cBhvr>
                                      <p:tavLst>
                                        <p:tav tm="0" fmla="#ppt_w*sin(2.5*pi*$)">
                                          <p:val>
                                            <p:fltVal val="0"/>
                                          </p:val>
                                        </p:tav>
                                        <p:tav tm="100000">
                                          <p:val>
                                            <p:fltVal val="1"/>
                                          </p:val>
                                        </p:tav>
                                      </p:tavLst>
                                    </p:anim>
                                    <p:anim calcmode="lin" valueType="num">
                                      <p:cBhvr>
                                        <p:cTn id="30" dur="2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a:t>
            </a:r>
            <a:r>
              <a:rPr lang="he-IL" dirty="0" smtClean="0"/>
              <a:t>שייכים השיר והתמונה</a:t>
            </a:r>
            <a:r>
              <a:rPr lang="he-IL" dirty="0"/>
              <a:t>?</a:t>
            </a:r>
          </a:p>
        </p:txBody>
      </p:sp>
      <p:sp>
        <p:nvSpPr>
          <p:cNvPr id="5" name="Tree"/>
          <p:cNvSpPr>
            <a:spLocks noEditPoints="1" noChangeArrowheads="1"/>
          </p:cNvSpPr>
          <p:nvPr/>
        </p:nvSpPr>
        <p:spPr bwMode="auto">
          <a:xfrm>
            <a:off x="-3996952" y="933860"/>
            <a:ext cx="3888432" cy="331236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he-IL"/>
          </a:p>
        </p:txBody>
      </p:sp>
      <p:sp>
        <p:nvSpPr>
          <p:cNvPr id="6" name="מלבן 5"/>
          <p:cNvSpPr/>
          <p:nvPr/>
        </p:nvSpPr>
        <p:spPr>
          <a:xfrm>
            <a:off x="5148064" y="933860"/>
            <a:ext cx="3607161" cy="5909310"/>
          </a:xfrm>
          <a:prstGeom prst="rect">
            <a:avLst/>
          </a:prstGeom>
        </p:spPr>
        <p:txBody>
          <a:bodyPr wrap="square">
            <a:spAutoFit/>
          </a:bodyPr>
          <a:lstStyle/>
          <a:p>
            <a:r>
              <a:rPr lang="he-IL" b="1" dirty="0" smtClean="0"/>
              <a:t>אבא- אביתר בנאי</a:t>
            </a:r>
          </a:p>
          <a:p>
            <a:r>
              <a:rPr lang="he-IL" dirty="0" smtClean="0"/>
              <a:t>אבא</a:t>
            </a:r>
            <a:r>
              <a:rPr lang="he-IL" dirty="0"/>
              <a:t>, אני רוצה לעמוד מולך </a:t>
            </a:r>
            <a:r>
              <a:rPr lang="he-IL" dirty="0" smtClean="0"/>
              <a:t/>
            </a:r>
            <a:br>
              <a:rPr lang="he-IL" dirty="0" smtClean="0"/>
            </a:br>
            <a:r>
              <a:rPr lang="he-IL" dirty="0"/>
              <a:t>להאמין שאתה אבא טוב </a:t>
            </a:r>
            <a:r>
              <a:rPr lang="he-IL" dirty="0" smtClean="0"/>
              <a:t/>
            </a:r>
            <a:br>
              <a:rPr lang="he-IL" dirty="0" smtClean="0"/>
            </a:br>
            <a:r>
              <a:rPr lang="he-IL" dirty="0"/>
              <a:t>אבא, אני צריך לדעת שאתה אוהב אותי </a:t>
            </a:r>
            <a:r>
              <a:rPr lang="he-IL" dirty="0" smtClean="0"/>
              <a:t/>
            </a:r>
            <a:br>
              <a:rPr lang="he-IL" dirty="0" smtClean="0"/>
            </a:br>
            <a:r>
              <a:rPr lang="he-IL" dirty="0"/>
              <a:t>ככה סתם אבא טוב </a:t>
            </a:r>
            <a:r>
              <a:rPr lang="he-IL" dirty="0" smtClean="0"/>
              <a:t/>
            </a:r>
            <a:br>
              <a:rPr lang="he-IL" dirty="0" smtClean="0"/>
            </a:br>
            <a:r>
              <a:rPr lang="he-IL" dirty="0" smtClean="0"/>
              <a:t/>
            </a:r>
            <a:br>
              <a:rPr lang="he-IL" dirty="0" smtClean="0"/>
            </a:br>
            <a:r>
              <a:rPr lang="he-IL" dirty="0"/>
              <a:t>אבא, אני רוצה להיות בטוח בכל ליבי </a:t>
            </a:r>
            <a:r>
              <a:rPr lang="he-IL" dirty="0" smtClean="0"/>
              <a:t/>
            </a:r>
            <a:br>
              <a:rPr lang="he-IL" dirty="0" smtClean="0"/>
            </a:br>
            <a:r>
              <a:rPr lang="he-IL" dirty="0"/>
              <a:t>שלמסע הזה יהיה סוף טוב </a:t>
            </a:r>
            <a:r>
              <a:rPr lang="he-IL" dirty="0" smtClean="0"/>
              <a:t/>
            </a:r>
            <a:br>
              <a:rPr lang="he-IL" dirty="0" smtClean="0"/>
            </a:br>
            <a:r>
              <a:rPr lang="he-IL" dirty="0"/>
              <a:t>שכל מה שאני עובר בדרך </a:t>
            </a:r>
            <a:r>
              <a:rPr lang="he-IL" dirty="0" smtClean="0"/>
              <a:t/>
            </a:r>
            <a:br>
              <a:rPr lang="he-IL" dirty="0" smtClean="0"/>
            </a:br>
            <a:r>
              <a:rPr lang="he-IL" dirty="0"/>
              <a:t>יהפוך חולשה לעוצמה גדולה </a:t>
            </a:r>
            <a:r>
              <a:rPr lang="he-IL" dirty="0" smtClean="0"/>
              <a:t/>
            </a:r>
            <a:br>
              <a:rPr lang="he-IL" dirty="0" smtClean="0"/>
            </a:br>
            <a:r>
              <a:rPr lang="he-IL" dirty="0" smtClean="0"/>
              <a:t/>
            </a:r>
            <a:br>
              <a:rPr lang="he-IL" dirty="0" smtClean="0"/>
            </a:br>
            <a:r>
              <a:rPr lang="he-IL" dirty="0"/>
              <a:t>אבא, אני רוצה לחזור אלי </a:t>
            </a:r>
            <a:r>
              <a:rPr lang="he-IL" dirty="0" smtClean="0"/>
              <a:t/>
            </a:r>
            <a:br>
              <a:rPr lang="he-IL" dirty="0" smtClean="0"/>
            </a:br>
            <a:r>
              <a:rPr lang="he-IL" dirty="0"/>
              <a:t>למצוא אותך שם איתי </a:t>
            </a:r>
            <a:r>
              <a:rPr lang="he-IL" dirty="0" smtClean="0"/>
              <a:t/>
            </a:r>
            <a:br>
              <a:rPr lang="he-IL" dirty="0" smtClean="0"/>
            </a:br>
            <a:r>
              <a:rPr lang="he-IL" dirty="0"/>
              <a:t>במקור שלי אני טוב גמור, אבא </a:t>
            </a:r>
            <a:r>
              <a:rPr lang="he-IL" dirty="0" smtClean="0"/>
              <a:t/>
            </a:r>
            <a:br>
              <a:rPr lang="he-IL" dirty="0" smtClean="0"/>
            </a:br>
            <a:r>
              <a:rPr lang="he-IL" dirty="0"/>
              <a:t>ושם אני מאמין בעצמי </a:t>
            </a:r>
            <a:r>
              <a:rPr lang="he-IL" dirty="0" smtClean="0"/>
              <a:t/>
            </a:r>
            <a:br>
              <a:rPr lang="he-IL" dirty="0" smtClean="0"/>
            </a:br>
            <a:r>
              <a:rPr lang="he-IL" dirty="0" smtClean="0"/>
              <a:t/>
            </a:r>
            <a:br>
              <a:rPr lang="he-IL" dirty="0" smtClean="0"/>
            </a:br>
            <a:r>
              <a:rPr lang="he-IL" dirty="0"/>
              <a:t>יונתי בחגווי הסלע </a:t>
            </a:r>
            <a:r>
              <a:rPr lang="he-IL" dirty="0" smtClean="0"/>
              <a:t/>
            </a:r>
            <a:br>
              <a:rPr lang="he-IL" dirty="0" smtClean="0"/>
            </a:br>
            <a:r>
              <a:rPr lang="he-IL" dirty="0"/>
              <a:t>השמיעיני את קולך </a:t>
            </a:r>
            <a:r>
              <a:rPr lang="he-IL" dirty="0" smtClean="0"/>
              <a:t/>
            </a:r>
            <a:br>
              <a:rPr lang="he-IL" dirty="0" smtClean="0"/>
            </a:br>
            <a:r>
              <a:rPr lang="he-IL" dirty="0"/>
              <a:t>תשירי לי שיר חדש, חדש </a:t>
            </a:r>
            <a:r>
              <a:rPr lang="he-IL" dirty="0" smtClean="0"/>
              <a:t/>
            </a:r>
            <a:br>
              <a:rPr lang="he-IL" dirty="0" smtClean="0"/>
            </a:br>
            <a:r>
              <a:rPr lang="he-IL" dirty="0"/>
              <a:t>שיאיר ליבי ואת מיתרי</a:t>
            </a:r>
            <a:r>
              <a:rPr lang="he-IL" dirty="0" smtClean="0"/>
              <a:t>.</a:t>
            </a:r>
            <a:endParaRPr lang="he-IL" dirty="0"/>
          </a:p>
        </p:txBody>
      </p:sp>
      <p:sp>
        <p:nvSpPr>
          <p:cNvPr id="7" name="TextBox 6"/>
          <p:cNvSpPr txBox="1"/>
          <p:nvPr/>
        </p:nvSpPr>
        <p:spPr>
          <a:xfrm>
            <a:off x="133581" y="5301208"/>
            <a:ext cx="5950587" cy="769441"/>
          </a:xfrm>
          <a:prstGeom prst="rect">
            <a:avLst/>
          </a:prstGeom>
          <a:noFill/>
        </p:spPr>
        <p:txBody>
          <a:bodyPr wrap="square" rtlCol="1">
            <a:spAutoFit/>
          </a:bodyPr>
          <a:lstStyle/>
          <a:p>
            <a:pPr algn="ctr"/>
            <a:r>
              <a:rPr lang="he-IL" sz="4400" dirty="0" smtClean="0"/>
              <a:t>" </a:t>
            </a:r>
            <a:r>
              <a:rPr lang="he-IL" sz="3600" dirty="0" smtClean="0"/>
              <a:t>אמרים לעץ אבי אתה" (ב, </a:t>
            </a:r>
            <a:r>
              <a:rPr lang="he-IL" sz="3600" dirty="0" err="1" smtClean="0"/>
              <a:t>כז</a:t>
            </a:r>
            <a:r>
              <a:rPr lang="he-IL" sz="3600" dirty="0" smtClean="0"/>
              <a:t>)</a:t>
            </a:r>
          </a:p>
        </p:txBody>
      </p:sp>
      <p:pic>
        <p:nvPicPr>
          <p:cNvPr id="8" name="אביתר בנאי אב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2073" y="933860"/>
            <a:ext cx="609600" cy="609600"/>
          </a:xfrm>
          <a:prstGeom prst="rect">
            <a:avLst/>
          </a:prstGeom>
        </p:spPr>
      </p:pic>
    </p:spTree>
    <p:extLst>
      <p:ext uri="{BB962C8B-B14F-4D97-AF65-F5344CB8AC3E}">
        <p14:creationId xmlns:p14="http://schemas.microsoft.com/office/powerpoint/2010/main" val="1514964444"/>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path" presetSubtype="0" accel="50000" decel="50000" fill="hold" grpId="0" nodeType="afterEffect">
                                  <p:stCondLst>
                                    <p:cond delay="50000"/>
                                  </p:stCondLst>
                                  <p:childTnLst>
                                    <p:animMotion origin="layout" path="M -8.33333E-7 0.03838 L 0.03976 0.09896 L 0.07743 0.03838 L 0.11719 0.09896 L 0.15695 0.03838 L 0.1941 0.09896 L 0.23368 0.03838 L 0.27118 0.09896 L 0.31094 0.03838 L 0.3507 0.09896 L 0.3882 0.03838 L 0.42795 0.09896 L 0.46511 0.03838 L 0.50486 0.09896 L 0.54462 0.03838 L 0.58229 0.09896 L 0.62205 0.03838 " pathEditMode="relative" rAng="0" ptsTypes="FFFFFFFFFFFFFFFFF">
                                      <p:cBhvr>
                                        <p:cTn id="6" dur="10000" fill="hold"/>
                                        <p:tgtEl>
                                          <p:spTgt spid="5"/>
                                        </p:tgtEl>
                                        <p:attrNameLst>
                                          <p:attrName>ppt_x</p:attrName>
                                          <p:attrName>ppt_y</p:attrName>
                                        </p:attrNameLst>
                                      </p:cBhvr>
                                      <p:rCtr x="31094" y="3029"/>
                                    </p:animMotion>
                                  </p:childTnLst>
                                </p:cTn>
                              </p:par>
                              <p:par>
                                <p:cTn id="7" presetID="2" presetClass="entr" presetSubtype="4"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9000" fill="hold"/>
                                        <p:tgtEl>
                                          <p:spTgt spid="6"/>
                                        </p:tgtEl>
                                        <p:attrNameLst>
                                          <p:attrName>ppt_x</p:attrName>
                                        </p:attrNameLst>
                                      </p:cBhvr>
                                      <p:tavLst>
                                        <p:tav tm="0">
                                          <p:val>
                                            <p:strVal val="#ppt_x"/>
                                          </p:val>
                                        </p:tav>
                                        <p:tav tm="100000">
                                          <p:val>
                                            <p:strVal val="#ppt_x"/>
                                          </p:val>
                                        </p:tav>
                                      </p:tavLst>
                                    </p:anim>
                                    <p:anim calcmode="lin" valueType="num">
                                      <p:cBhvr additive="base">
                                        <p:cTn id="10" dur="59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870">
                                          <p:stCondLst>
                                            <p:cond delay="0"/>
                                          </p:stCondLst>
                                        </p:cTn>
                                        <p:tgtEl>
                                          <p:spTgt spid="7"/>
                                        </p:tgtEl>
                                      </p:cBhvr>
                                    </p:animEffect>
                                    <p:anim calcmode="lin" valueType="num">
                                      <p:cBhvr>
                                        <p:cTn id="16" dur="273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996"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996" tmFilter="0, 0; 0.125,0.2665; 0.25,0.4; 0.375,0.465; 0.5,0.5;  0.625,0.535; 0.75,0.6; 0.875,0.7335; 1,1">
                                          <p:stCondLst>
                                            <p:cond delay="996"/>
                                          </p:stCondLst>
                                        </p:cTn>
                                        <p:tgtEl>
                                          <p:spTgt spid="7"/>
                                        </p:tgtEl>
                                        <p:attrNameLst>
                                          <p:attrName>ppt_y</p:attrName>
                                        </p:attrNameLst>
                                      </p:cBhvr>
                                      <p:tavLst>
                                        <p:tav tm="0" fmla="#ppt_y-sin(pi*$)/9">
                                          <p:val>
                                            <p:fltVal val="0"/>
                                          </p:val>
                                        </p:tav>
                                        <p:tav tm="100000">
                                          <p:val>
                                            <p:fltVal val="1"/>
                                          </p:val>
                                        </p:tav>
                                      </p:tavLst>
                                    </p:anim>
                                    <p:anim calcmode="lin" valueType="num">
                                      <p:cBhvr>
                                        <p:cTn id="19" dur="498" tmFilter="0, 0; 0.125,0.2665; 0.25,0.4; 0.375,0.465; 0.5,0.5;  0.625,0.535; 0.75,0.6; 0.875,0.7335; 1,1">
                                          <p:stCondLst>
                                            <p:cond delay="1986"/>
                                          </p:stCondLst>
                                        </p:cTn>
                                        <p:tgtEl>
                                          <p:spTgt spid="7"/>
                                        </p:tgtEl>
                                        <p:attrNameLst>
                                          <p:attrName>ppt_y</p:attrName>
                                        </p:attrNameLst>
                                      </p:cBhvr>
                                      <p:tavLst>
                                        <p:tav tm="0" fmla="#ppt_y-sin(pi*$)/27">
                                          <p:val>
                                            <p:fltVal val="0"/>
                                          </p:val>
                                        </p:tav>
                                        <p:tav tm="100000">
                                          <p:val>
                                            <p:fltVal val="1"/>
                                          </p:val>
                                        </p:tav>
                                      </p:tavLst>
                                    </p:anim>
                                    <p:anim calcmode="lin" valueType="num">
                                      <p:cBhvr>
                                        <p:cTn id="20" dur="246" tmFilter="0, 0; 0.125,0.2665; 0.25,0.4; 0.375,0.465; 0.5,0.5;  0.625,0.535; 0.75,0.6; 0.875,0.7335; 1,1">
                                          <p:stCondLst>
                                            <p:cond delay="2484"/>
                                          </p:stCondLst>
                                        </p:cTn>
                                        <p:tgtEl>
                                          <p:spTgt spid="7"/>
                                        </p:tgtEl>
                                        <p:attrNameLst>
                                          <p:attrName>ppt_y</p:attrName>
                                        </p:attrNameLst>
                                      </p:cBhvr>
                                      <p:tavLst>
                                        <p:tav tm="0" fmla="#ppt_y-sin(pi*$)/81">
                                          <p:val>
                                            <p:fltVal val="0"/>
                                          </p:val>
                                        </p:tav>
                                        <p:tav tm="100000">
                                          <p:val>
                                            <p:fltVal val="1"/>
                                          </p:val>
                                        </p:tav>
                                      </p:tavLst>
                                    </p:anim>
                                    <p:animScale>
                                      <p:cBhvr>
                                        <p:cTn id="21" dur="39">
                                          <p:stCondLst>
                                            <p:cond delay="975"/>
                                          </p:stCondLst>
                                        </p:cTn>
                                        <p:tgtEl>
                                          <p:spTgt spid="7"/>
                                        </p:tgtEl>
                                      </p:cBhvr>
                                      <p:to x="100000" y="60000"/>
                                    </p:animScale>
                                    <p:animScale>
                                      <p:cBhvr>
                                        <p:cTn id="22" dur="249" decel="50000">
                                          <p:stCondLst>
                                            <p:cond delay="1014"/>
                                          </p:stCondLst>
                                        </p:cTn>
                                        <p:tgtEl>
                                          <p:spTgt spid="7"/>
                                        </p:tgtEl>
                                      </p:cBhvr>
                                      <p:to x="100000" y="100000"/>
                                    </p:animScale>
                                    <p:animScale>
                                      <p:cBhvr>
                                        <p:cTn id="23" dur="39">
                                          <p:stCondLst>
                                            <p:cond delay="1968"/>
                                          </p:stCondLst>
                                        </p:cTn>
                                        <p:tgtEl>
                                          <p:spTgt spid="7"/>
                                        </p:tgtEl>
                                      </p:cBhvr>
                                      <p:to x="100000" y="80000"/>
                                    </p:animScale>
                                    <p:animScale>
                                      <p:cBhvr>
                                        <p:cTn id="24" dur="249" decel="50000">
                                          <p:stCondLst>
                                            <p:cond delay="2007"/>
                                          </p:stCondLst>
                                        </p:cTn>
                                        <p:tgtEl>
                                          <p:spTgt spid="7"/>
                                        </p:tgtEl>
                                      </p:cBhvr>
                                      <p:to x="100000" y="100000"/>
                                    </p:animScale>
                                    <p:animScale>
                                      <p:cBhvr>
                                        <p:cTn id="25" dur="39">
                                          <p:stCondLst>
                                            <p:cond delay="2463"/>
                                          </p:stCondLst>
                                        </p:cTn>
                                        <p:tgtEl>
                                          <p:spTgt spid="7"/>
                                        </p:tgtEl>
                                      </p:cBhvr>
                                      <p:to x="100000" y="90000"/>
                                    </p:animScale>
                                    <p:animScale>
                                      <p:cBhvr>
                                        <p:cTn id="26" dur="249" decel="50000">
                                          <p:stCondLst>
                                            <p:cond delay="2502"/>
                                          </p:stCondLst>
                                        </p:cTn>
                                        <p:tgtEl>
                                          <p:spTgt spid="7"/>
                                        </p:tgtEl>
                                      </p:cBhvr>
                                      <p:to x="100000" y="100000"/>
                                    </p:animScale>
                                    <p:animScale>
                                      <p:cBhvr>
                                        <p:cTn id="27" dur="39">
                                          <p:stCondLst>
                                            <p:cond delay="2712"/>
                                          </p:stCondLst>
                                        </p:cTn>
                                        <p:tgtEl>
                                          <p:spTgt spid="7"/>
                                        </p:tgtEl>
                                      </p:cBhvr>
                                      <p:to x="100000" y="95000"/>
                                    </p:animScale>
                                    <p:animScale>
                                      <p:cBhvr>
                                        <p:cTn id="28" dur="249" decel="50000">
                                          <p:stCondLst>
                                            <p:cond delay="2751"/>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8"/>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270708" fill="hold"/>
                                        <p:tgtEl>
                                          <p:spTgt spid="8"/>
                                        </p:tgtEl>
                                      </p:cBhvr>
                                    </p:cmd>
                                  </p:childTnLst>
                                </p:cTn>
                              </p:par>
                            </p:childTnLst>
                          </p:cTn>
                        </p:par>
                      </p:childTnLst>
                    </p:cTn>
                  </p:par>
                </p:childTnLst>
              </p:cTn>
              <p:nextCondLst>
                <p:cond evt="onClick" delay="0">
                  <p:tgtEl>
                    <p:spTgt spid="8"/>
                  </p:tgtEl>
                </p:cond>
              </p:nextCondLst>
            </p:seq>
            <p:audio>
              <p:cMediaNode vol="80000">
                <p:cTn id="34" fill="hold" display="0">
                  <p:stCondLst>
                    <p:cond delay="indefinite"/>
                  </p:stCondLst>
                  <p:endCondLst>
                    <p:cond evt="onStopAudio" delay="0">
                      <p:tgtEl>
                        <p:sldTgt/>
                      </p:tgtEl>
                    </p:cond>
                  </p:endCondLst>
                </p:cTn>
                <p:tgtEl>
                  <p:spTgt spid="8"/>
                </p:tgtEl>
              </p:cMediaNode>
            </p:audio>
          </p:childTnLst>
        </p:cTn>
      </p:par>
    </p:tnLst>
    <p:bldLst>
      <p:bldP spid="5" grpId="0" animBg="1"/>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i="1" dirty="0"/>
              <a:t>באיזה הקשר שייכת התמונה</a:t>
            </a:r>
            <a:r>
              <a:rPr lang="he-IL" dirty="0"/>
              <a:t>?</a:t>
            </a:r>
          </a:p>
        </p:txBody>
      </p:sp>
      <p:pic>
        <p:nvPicPr>
          <p:cNvPr id="18434" name="Picture 2" descr="https://upload.wikimedia.org/wikipedia/commons/thumb/4/43/Peace_dove.svg/250px-Peace_dov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832" y="4283173"/>
            <a:ext cx="2381250" cy="2324101"/>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s://upload.wikimedia.org/wikipedia/commons/thumb/4/43/Peace_dove.svg/250px-Peace_dov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808" y="4526933"/>
            <a:ext cx="2381250" cy="2324101"/>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https://upload.wikimedia.org/wikipedia/commons/thumb/4/43/Peace_dove.svg/250px-Peace_dov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582" y="5052614"/>
            <a:ext cx="2381250" cy="232410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מחבר ישר 4"/>
          <p:cNvCxnSpPr/>
          <p:nvPr/>
        </p:nvCxnSpPr>
        <p:spPr>
          <a:xfrm>
            <a:off x="971600" y="1556792"/>
            <a:ext cx="2088232" cy="2468117"/>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9" name="מחבר ישר 8"/>
          <p:cNvCxnSpPr/>
          <p:nvPr/>
        </p:nvCxnSpPr>
        <p:spPr>
          <a:xfrm flipH="1">
            <a:off x="1259632" y="1556792"/>
            <a:ext cx="1512168" cy="2468117"/>
          </a:xfrm>
          <a:prstGeom prst="line">
            <a:avLst/>
          </a:prstGeom>
          <a:ln w="53975"/>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452476" y="5445224"/>
            <a:ext cx="5950587" cy="769441"/>
          </a:xfrm>
          <a:prstGeom prst="rect">
            <a:avLst/>
          </a:prstGeom>
          <a:noFill/>
        </p:spPr>
        <p:txBody>
          <a:bodyPr wrap="square" rtlCol="1">
            <a:spAutoFit/>
          </a:bodyPr>
          <a:lstStyle/>
          <a:p>
            <a:pPr algn="ctr"/>
            <a:r>
              <a:rPr lang="he-IL" sz="4400" dirty="0" smtClean="0"/>
              <a:t>" </a:t>
            </a:r>
            <a:r>
              <a:rPr lang="he-IL" sz="3600" dirty="0" smtClean="0"/>
              <a:t>שלום </a:t>
            </a:r>
            <a:r>
              <a:rPr lang="he-IL" sz="3600" dirty="0" err="1" smtClean="0"/>
              <a:t>שלום</a:t>
            </a:r>
            <a:r>
              <a:rPr lang="he-IL" sz="3600" dirty="0" smtClean="0"/>
              <a:t> ואין שלום" (ו, יד)</a:t>
            </a:r>
          </a:p>
        </p:txBody>
      </p:sp>
    </p:spTree>
    <p:extLst>
      <p:ext uri="{BB962C8B-B14F-4D97-AF65-F5344CB8AC3E}">
        <p14:creationId xmlns:p14="http://schemas.microsoft.com/office/powerpoint/2010/main" val="2019840950"/>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accel="50000" decel="50000" fill="hold" nodeType="withEffect">
                                  <p:stCondLst>
                                    <p:cond delay="0"/>
                                  </p:stCondLst>
                                  <p:childTnLst>
                                    <p:animMotion origin="layout" path="M 0.06666 -0.0155 L 0.98003 -0.46659 " pathEditMode="relative" rAng="0" ptsTypes="AA">
                                      <p:cBhvr>
                                        <p:cTn id="6" dur="6000" fill="hold"/>
                                        <p:tgtEl>
                                          <p:spTgt spid="18438"/>
                                        </p:tgtEl>
                                        <p:attrNameLst>
                                          <p:attrName>ppt_x</p:attrName>
                                          <p:attrName>ppt_y</p:attrName>
                                        </p:attrNameLst>
                                      </p:cBhvr>
                                      <p:rCtr x="45660" y="-22566"/>
                                    </p:animMotion>
                                  </p:childTnLst>
                                </p:cTn>
                              </p:par>
                            </p:childTnLst>
                          </p:cTn>
                        </p:par>
                        <p:par>
                          <p:cTn id="7" fill="hold">
                            <p:stCondLst>
                              <p:cond delay="6000"/>
                            </p:stCondLst>
                            <p:childTnLst>
                              <p:par>
                                <p:cTn id="8" presetID="56" presetClass="path" presetSubtype="0" accel="50000" decel="50000" fill="hold" nodeType="afterEffect">
                                  <p:stCondLst>
                                    <p:cond delay="0"/>
                                  </p:stCondLst>
                                  <p:childTnLst>
                                    <p:animMotion origin="layout" path="M 0.06666 -0.0252 L 0.71823 -0.45503 " pathEditMode="relative" rAng="0" ptsTypes="AA">
                                      <p:cBhvr>
                                        <p:cTn id="9" dur="5500" fill="hold"/>
                                        <p:tgtEl>
                                          <p:spTgt spid="18436"/>
                                        </p:tgtEl>
                                        <p:attrNameLst>
                                          <p:attrName>ppt_x</p:attrName>
                                          <p:attrName>ppt_y</p:attrName>
                                        </p:attrNameLst>
                                      </p:cBhvr>
                                      <p:rCtr x="32569" y="-21503"/>
                                    </p:animMotion>
                                  </p:childTnLst>
                                </p:cTn>
                              </p:par>
                            </p:childTnLst>
                          </p:cTn>
                        </p:par>
                        <p:par>
                          <p:cTn id="10" fill="hold">
                            <p:stCondLst>
                              <p:cond delay="11500"/>
                            </p:stCondLst>
                            <p:childTnLst>
                              <p:par>
                                <p:cTn id="11" presetID="56" presetClass="path" presetSubtype="0" accel="50000" decel="50000" fill="hold" nodeType="afterEffect">
                                  <p:stCondLst>
                                    <p:cond delay="0"/>
                                  </p:stCondLst>
                                  <p:childTnLst>
                                    <p:animMotion origin="layout" path="M -2.77778E-7 1.04046E-6 L 0.43108 -0.39861 " pathEditMode="relative" rAng="0" ptsTypes="AA">
                                      <p:cBhvr>
                                        <p:cTn id="12" dur="6250" fill="hold"/>
                                        <p:tgtEl>
                                          <p:spTgt spid="18434"/>
                                        </p:tgtEl>
                                        <p:attrNameLst>
                                          <p:attrName>ppt_x</p:attrName>
                                          <p:attrName>ppt_y</p:attrName>
                                        </p:attrNameLst>
                                      </p:cBhvr>
                                      <p:rCtr x="21545" y="-19931"/>
                                    </p:animMotion>
                                  </p:childTnLst>
                                </p:cTn>
                              </p:par>
                              <p:par>
                                <p:cTn id="13" presetID="26"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80">
                                          <p:stCondLst>
                                            <p:cond delay="0"/>
                                          </p:stCondLst>
                                        </p:cTn>
                                        <p:tgtEl>
                                          <p:spTgt spid="5"/>
                                        </p:tgtEl>
                                      </p:cBhvr>
                                    </p:animEffect>
                                    <p:anim calcmode="lin" valueType="num">
                                      <p:cBhvr>
                                        <p:cTn id="1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gtEl>
                                      </p:cBhvr>
                                      <p:to x="100000" y="60000"/>
                                    </p:animScale>
                                    <p:animScale>
                                      <p:cBhvr>
                                        <p:cTn id="22" dur="166" decel="50000">
                                          <p:stCondLst>
                                            <p:cond delay="676"/>
                                          </p:stCondLst>
                                        </p:cTn>
                                        <p:tgtEl>
                                          <p:spTgt spid="5"/>
                                        </p:tgtEl>
                                      </p:cBhvr>
                                      <p:to x="100000" y="100000"/>
                                    </p:animScale>
                                    <p:animScale>
                                      <p:cBhvr>
                                        <p:cTn id="23" dur="26">
                                          <p:stCondLst>
                                            <p:cond delay="1312"/>
                                          </p:stCondLst>
                                        </p:cTn>
                                        <p:tgtEl>
                                          <p:spTgt spid="5"/>
                                        </p:tgtEl>
                                      </p:cBhvr>
                                      <p:to x="100000" y="80000"/>
                                    </p:animScale>
                                    <p:animScale>
                                      <p:cBhvr>
                                        <p:cTn id="24" dur="166" decel="50000">
                                          <p:stCondLst>
                                            <p:cond delay="1338"/>
                                          </p:stCondLst>
                                        </p:cTn>
                                        <p:tgtEl>
                                          <p:spTgt spid="5"/>
                                        </p:tgtEl>
                                      </p:cBhvr>
                                      <p:to x="100000" y="100000"/>
                                    </p:animScale>
                                    <p:animScale>
                                      <p:cBhvr>
                                        <p:cTn id="25" dur="26">
                                          <p:stCondLst>
                                            <p:cond delay="1642"/>
                                          </p:stCondLst>
                                        </p:cTn>
                                        <p:tgtEl>
                                          <p:spTgt spid="5"/>
                                        </p:tgtEl>
                                      </p:cBhvr>
                                      <p:to x="100000" y="90000"/>
                                    </p:animScale>
                                    <p:animScale>
                                      <p:cBhvr>
                                        <p:cTn id="26" dur="166" decel="50000">
                                          <p:stCondLst>
                                            <p:cond delay="1668"/>
                                          </p:stCondLst>
                                        </p:cTn>
                                        <p:tgtEl>
                                          <p:spTgt spid="5"/>
                                        </p:tgtEl>
                                      </p:cBhvr>
                                      <p:to x="100000" y="100000"/>
                                    </p:animScale>
                                    <p:animScale>
                                      <p:cBhvr>
                                        <p:cTn id="27" dur="26">
                                          <p:stCondLst>
                                            <p:cond delay="1808"/>
                                          </p:stCondLst>
                                        </p:cTn>
                                        <p:tgtEl>
                                          <p:spTgt spid="5"/>
                                        </p:tgtEl>
                                      </p:cBhvr>
                                      <p:to x="100000" y="95000"/>
                                    </p:animScale>
                                    <p:animScale>
                                      <p:cBhvr>
                                        <p:cTn id="28" dur="166" decel="50000">
                                          <p:stCondLst>
                                            <p:cond delay="1834"/>
                                          </p:stCondLst>
                                        </p:cTn>
                                        <p:tgtEl>
                                          <p:spTgt spid="5"/>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80">
                                          <p:stCondLst>
                                            <p:cond delay="0"/>
                                          </p:stCondLst>
                                        </p:cTn>
                                        <p:tgtEl>
                                          <p:spTgt spid="9"/>
                                        </p:tgtEl>
                                      </p:cBhvr>
                                    </p:animEffect>
                                    <p:anim calcmode="lin" valueType="num">
                                      <p:cBhvr>
                                        <p:cTn id="3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7" dur="26">
                                          <p:stCondLst>
                                            <p:cond delay="650"/>
                                          </p:stCondLst>
                                        </p:cTn>
                                        <p:tgtEl>
                                          <p:spTgt spid="9"/>
                                        </p:tgtEl>
                                      </p:cBhvr>
                                      <p:to x="100000" y="60000"/>
                                    </p:animScale>
                                    <p:animScale>
                                      <p:cBhvr>
                                        <p:cTn id="38" dur="166" decel="50000">
                                          <p:stCondLst>
                                            <p:cond delay="676"/>
                                          </p:stCondLst>
                                        </p:cTn>
                                        <p:tgtEl>
                                          <p:spTgt spid="9"/>
                                        </p:tgtEl>
                                      </p:cBhvr>
                                      <p:to x="100000" y="100000"/>
                                    </p:animScale>
                                    <p:animScale>
                                      <p:cBhvr>
                                        <p:cTn id="39" dur="26">
                                          <p:stCondLst>
                                            <p:cond delay="1312"/>
                                          </p:stCondLst>
                                        </p:cTn>
                                        <p:tgtEl>
                                          <p:spTgt spid="9"/>
                                        </p:tgtEl>
                                      </p:cBhvr>
                                      <p:to x="100000" y="80000"/>
                                    </p:animScale>
                                    <p:animScale>
                                      <p:cBhvr>
                                        <p:cTn id="40" dur="166" decel="50000">
                                          <p:stCondLst>
                                            <p:cond delay="1338"/>
                                          </p:stCondLst>
                                        </p:cTn>
                                        <p:tgtEl>
                                          <p:spTgt spid="9"/>
                                        </p:tgtEl>
                                      </p:cBhvr>
                                      <p:to x="100000" y="100000"/>
                                    </p:animScale>
                                    <p:animScale>
                                      <p:cBhvr>
                                        <p:cTn id="41" dur="26">
                                          <p:stCondLst>
                                            <p:cond delay="1642"/>
                                          </p:stCondLst>
                                        </p:cTn>
                                        <p:tgtEl>
                                          <p:spTgt spid="9"/>
                                        </p:tgtEl>
                                      </p:cBhvr>
                                      <p:to x="100000" y="90000"/>
                                    </p:animScale>
                                    <p:animScale>
                                      <p:cBhvr>
                                        <p:cTn id="42" dur="166" decel="50000">
                                          <p:stCondLst>
                                            <p:cond delay="1668"/>
                                          </p:stCondLst>
                                        </p:cTn>
                                        <p:tgtEl>
                                          <p:spTgt spid="9"/>
                                        </p:tgtEl>
                                      </p:cBhvr>
                                      <p:to x="100000" y="100000"/>
                                    </p:animScale>
                                    <p:animScale>
                                      <p:cBhvr>
                                        <p:cTn id="43" dur="26">
                                          <p:stCondLst>
                                            <p:cond delay="1808"/>
                                          </p:stCondLst>
                                        </p:cTn>
                                        <p:tgtEl>
                                          <p:spTgt spid="9"/>
                                        </p:tgtEl>
                                      </p:cBhvr>
                                      <p:to x="100000" y="95000"/>
                                    </p:animScale>
                                    <p:animScale>
                                      <p:cBhvr>
                                        <p:cTn id="44" dur="166" decel="50000">
                                          <p:stCondLst>
                                            <p:cond delay="1834"/>
                                          </p:stCondLst>
                                        </p:cTn>
                                        <p:tgtEl>
                                          <p:spTgt spid="9"/>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4500" fill="hold"/>
                                        <p:tgtEl>
                                          <p:spTgt spid="12"/>
                                        </p:tgtEl>
                                        <p:attrNameLst>
                                          <p:attrName>ppt_w</p:attrName>
                                        </p:attrNameLst>
                                      </p:cBhvr>
                                      <p:tavLst>
                                        <p:tav tm="0">
                                          <p:val>
                                            <p:fltVal val="0"/>
                                          </p:val>
                                        </p:tav>
                                        <p:tav tm="100000">
                                          <p:val>
                                            <p:strVal val="#ppt_w"/>
                                          </p:val>
                                        </p:tav>
                                      </p:tavLst>
                                    </p:anim>
                                    <p:anim calcmode="lin" valueType="num">
                                      <p:cBhvr>
                                        <p:cTn id="50" dur="4500" fill="hold"/>
                                        <p:tgtEl>
                                          <p:spTgt spid="12"/>
                                        </p:tgtEl>
                                        <p:attrNameLst>
                                          <p:attrName>ppt_h</p:attrName>
                                        </p:attrNameLst>
                                      </p:cBhvr>
                                      <p:tavLst>
                                        <p:tav tm="0">
                                          <p:val>
                                            <p:fltVal val="0"/>
                                          </p:val>
                                        </p:tav>
                                        <p:tav tm="100000">
                                          <p:val>
                                            <p:strVal val="#ppt_h"/>
                                          </p:val>
                                        </p:tav>
                                      </p:tavLst>
                                    </p:anim>
                                    <p:animEffect transition="in" filter="fade">
                                      <p:cBhvr>
                                        <p:cTn id="51" dur="4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לאיזה ביטוי שייך השיר?</a:t>
            </a:r>
            <a:endParaRPr lang="he-IL" dirty="0"/>
          </a:p>
        </p:txBody>
      </p:sp>
      <p:sp>
        <p:nvSpPr>
          <p:cNvPr id="5" name="TextBox 4"/>
          <p:cNvSpPr txBox="1"/>
          <p:nvPr/>
        </p:nvSpPr>
        <p:spPr>
          <a:xfrm>
            <a:off x="375063" y="5301208"/>
            <a:ext cx="8542875" cy="769441"/>
          </a:xfrm>
          <a:prstGeom prst="rect">
            <a:avLst/>
          </a:prstGeom>
          <a:noFill/>
        </p:spPr>
        <p:txBody>
          <a:bodyPr wrap="square" rtlCol="1">
            <a:spAutoFit/>
          </a:bodyPr>
          <a:lstStyle/>
          <a:p>
            <a:pPr algn="ctr"/>
            <a:r>
              <a:rPr lang="he-IL" sz="4400" dirty="0" smtClean="0"/>
              <a:t>" </a:t>
            </a:r>
            <a:r>
              <a:rPr lang="he-IL" sz="3600" dirty="0" smtClean="0"/>
              <a:t>ויעלה נשיאים מקצה הארץ" (י, </a:t>
            </a:r>
            <a:r>
              <a:rPr lang="he-IL" sz="3600" dirty="0" err="1" smtClean="0"/>
              <a:t>יג</a:t>
            </a:r>
            <a:r>
              <a:rPr lang="he-IL" sz="3600" dirty="0" smtClean="0"/>
              <a:t>)</a:t>
            </a:r>
          </a:p>
        </p:txBody>
      </p:sp>
      <p:pic>
        <p:nvPicPr>
          <p:cNvPr id="4" name="Gf9q4ZyhuaU"/>
          <p:cNvPicPr>
            <a:picLocks noRot="1" noChangeAspect="1"/>
          </p:cNvPicPr>
          <p:nvPr>
            <a:videoFile r:link="rId1"/>
          </p:nvPr>
        </p:nvPicPr>
        <p:blipFill>
          <a:blip r:embed="rId3"/>
          <a:stretch>
            <a:fillRect/>
          </a:stretch>
        </p:blipFill>
        <p:spPr>
          <a:xfrm>
            <a:off x="347531" y="1052736"/>
            <a:ext cx="8400933" cy="3662139"/>
          </a:xfrm>
          <a:prstGeom prst="rect">
            <a:avLst/>
          </a:prstGeom>
        </p:spPr>
      </p:pic>
      <p:pic>
        <p:nvPicPr>
          <p:cNvPr id="1026" name="Picture 2" descr="C:\Program Files\Microsoft Office\MEDIA\CAGCAT10\j0293828.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8523" y="188640"/>
            <a:ext cx="1000308" cy="105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624162"/>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path" presetSubtype="0" accel="50000" decel="50000" fill="hold" nodeType="withEffect">
                                  <p:stCondLst>
                                    <p:cond delay="0"/>
                                  </p:stCondLst>
                                  <p:childTnLst>
                                    <p:animMotion origin="layout" path="M -4.44444E-6 3.75723E-6 C -4.44444E-6 -0.03492 0.12049 -0.06197 0.26667 -0.06197 C 0.41771 -0.06197 0.53803 -0.03492 0.53803 3.75723E-6 C 0.53803 0.03491 0.65834 0.06196 0.80938 0.06196 C 0.95573 0.06196 1.07622 0.03491 1.07622 3.75723E-6 " pathEditMode="relative" rAng="0" ptsTypes="fffff">
                                      <p:cBhvr>
                                        <p:cTn id="6" dur="50500" fill="hold"/>
                                        <p:tgtEl>
                                          <p:spTgt spid="1026"/>
                                        </p:tgtEl>
                                        <p:attrNameLst>
                                          <p:attrName>ppt_x</p:attrName>
                                          <p:attrName>ppt_y</p:attrName>
                                        </p:attrNameLst>
                                      </p:cBhvr>
                                      <p:rCtr x="53802" y="0"/>
                                    </p:animMotion>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באיזה הקשר שייכת התמונה?</a:t>
            </a:r>
          </a:p>
        </p:txBody>
      </p:sp>
      <p:pic>
        <p:nvPicPr>
          <p:cNvPr id="20482" name="Picture 2" descr="https://upload.wikimedia.org/wikipedia/commons/thumb/4/44/Equipement.archer.png/250px-Equipement.arch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836712"/>
            <a:ext cx="5477594" cy="3816424"/>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descr="C:\Users\User\AppData\Local\Microsoft\Windows\Temporary Internet Files\Content.IE5\3KIF5M25\sacalengua-570x34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2221578"/>
            <a:ext cx="1058441" cy="6480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75063" y="5301208"/>
            <a:ext cx="8542875" cy="769441"/>
          </a:xfrm>
          <a:prstGeom prst="rect">
            <a:avLst/>
          </a:prstGeom>
          <a:noFill/>
        </p:spPr>
        <p:txBody>
          <a:bodyPr wrap="square" rtlCol="1">
            <a:spAutoFit/>
          </a:bodyPr>
          <a:lstStyle/>
          <a:p>
            <a:pPr algn="ctr"/>
            <a:r>
              <a:rPr lang="he-IL" sz="4400" dirty="0" smtClean="0"/>
              <a:t>" </a:t>
            </a:r>
            <a:r>
              <a:rPr lang="he-IL" sz="3600" dirty="0" smtClean="0"/>
              <a:t>וידרכו את לשונם קשתם שקר" (ט, ב)</a:t>
            </a:r>
          </a:p>
        </p:txBody>
      </p:sp>
    </p:spTree>
    <p:extLst>
      <p:ext uri="{BB962C8B-B14F-4D97-AF65-F5344CB8AC3E}">
        <p14:creationId xmlns:p14="http://schemas.microsoft.com/office/powerpoint/2010/main" val="899457756"/>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0.77934 0.00532 L 2.77778E-7 1.21387E-6 " pathEditMode="relative" rAng="0" ptsTypes="AA">
                                      <p:cBhvr>
                                        <p:cTn id="6" dur="10000" fill="hold"/>
                                        <p:tgtEl>
                                          <p:spTgt spid="20482"/>
                                        </p:tgtEl>
                                        <p:attrNameLst>
                                          <p:attrName>ppt_x</p:attrName>
                                          <p:attrName>ppt_y</p:attrName>
                                        </p:attrNameLst>
                                      </p:cBhvr>
                                      <p:rCtr x="-38976" y="-277"/>
                                    </p:animMotion>
                                  </p:childTnLst>
                                </p:cTn>
                              </p:par>
                              <p:par>
                                <p:cTn id="7" presetID="63" presetClass="path" presetSubtype="0" accel="50000" decel="50000" fill="hold" nodeType="withEffect">
                                  <p:stCondLst>
                                    <p:cond delay="0"/>
                                  </p:stCondLst>
                                  <p:childTnLst>
                                    <p:animMotion origin="layout" path="M -0.44115 -1.6185E-6 L 5.55556E-7 -1.6185E-6 " pathEditMode="relative" rAng="0" ptsTypes="AA">
                                      <p:cBhvr>
                                        <p:cTn id="8" dur="6500" fill="hold"/>
                                        <p:tgtEl>
                                          <p:spTgt spid="20483"/>
                                        </p:tgtEl>
                                        <p:attrNameLst>
                                          <p:attrName>ppt_x</p:attrName>
                                          <p:attrName>ppt_y</p:attrName>
                                        </p:attrNameLst>
                                      </p:cBhvr>
                                      <p:rCtr x="22066" y="0"/>
                                    </p:animMotion>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anim calcmode="lin" valueType="num">
                                      <p:cBhvr>
                                        <p:cTn id="14" dur="2000" fill="hold"/>
                                        <p:tgtEl>
                                          <p:spTgt spid="7"/>
                                        </p:tgtEl>
                                        <p:attrNameLst>
                                          <p:attrName>ppt_w</p:attrName>
                                        </p:attrNameLst>
                                      </p:cBhvr>
                                      <p:tavLst>
                                        <p:tav tm="0" fmla="#ppt_w*sin(2.5*pi*$)">
                                          <p:val>
                                            <p:fltVal val="0"/>
                                          </p:val>
                                        </p:tav>
                                        <p:tav tm="100000">
                                          <p:val>
                                            <p:fltVal val="1"/>
                                          </p:val>
                                        </p:tav>
                                      </p:tavLst>
                                    </p:anim>
                                    <p:anim calcmode="lin" valueType="num">
                                      <p:cBhvr>
                                        <p:cTn id="15"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i="1" dirty="0"/>
              <a:t>באיזה הקשר שייכת התמונה</a:t>
            </a:r>
            <a:r>
              <a:rPr lang="he-IL" dirty="0"/>
              <a:t>?</a:t>
            </a:r>
          </a:p>
        </p:txBody>
      </p:sp>
      <p:pic>
        <p:nvPicPr>
          <p:cNvPr id="24578" name="Picture 2" descr="https://upload.wikimedia.org/wikipedia/commons/thumb/5/58/Rumunia_5806.jpg/250px-Rumunia_58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949620"/>
            <a:ext cx="5184576" cy="37121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75063" y="5301208"/>
            <a:ext cx="8542875" cy="769441"/>
          </a:xfrm>
          <a:prstGeom prst="rect">
            <a:avLst/>
          </a:prstGeom>
          <a:noFill/>
        </p:spPr>
        <p:txBody>
          <a:bodyPr wrap="square" rtlCol="1">
            <a:spAutoFit/>
          </a:bodyPr>
          <a:lstStyle/>
          <a:p>
            <a:pPr algn="ctr"/>
            <a:r>
              <a:rPr lang="he-IL" sz="4400" dirty="0" smtClean="0"/>
              <a:t>" </a:t>
            </a:r>
            <a:r>
              <a:rPr lang="he-IL" sz="3600" dirty="0" smtClean="0"/>
              <a:t>כי </a:t>
            </a:r>
            <a:r>
              <a:rPr lang="he-IL" sz="3600" dirty="0" err="1" smtClean="0"/>
              <a:t>נבערו</a:t>
            </a:r>
            <a:r>
              <a:rPr lang="he-IL" sz="3600" dirty="0" smtClean="0"/>
              <a:t> הרועים" (י, </a:t>
            </a:r>
            <a:r>
              <a:rPr lang="he-IL" sz="3600" dirty="0" err="1" smtClean="0"/>
              <a:t>כא</a:t>
            </a:r>
            <a:r>
              <a:rPr lang="he-IL" sz="3600" dirty="0" smtClean="0"/>
              <a:t>)</a:t>
            </a:r>
          </a:p>
        </p:txBody>
      </p:sp>
    </p:spTree>
    <p:extLst>
      <p:ext uri="{BB962C8B-B14F-4D97-AF65-F5344CB8AC3E}">
        <p14:creationId xmlns:p14="http://schemas.microsoft.com/office/powerpoint/2010/main" val="4001781345"/>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wheel(1)">
                                      <p:cBhvr>
                                        <p:cTn id="7" dur="20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באיזה הקשר שייך הסרטון?</a:t>
            </a:r>
            <a:endParaRPr lang="he-IL" dirty="0"/>
          </a:p>
        </p:txBody>
      </p:sp>
      <p:pic>
        <p:nvPicPr>
          <p:cNvPr id="27650" name="Picture 2" descr="https://upload.wikimedia.org/wikipedia/commons/thumb/4/4e/HallOfTheMountainKings.jpg/250px-HallOfTheMountainKing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908720"/>
            <a:ext cx="8280920" cy="4176464"/>
          </a:xfrm>
          <a:prstGeom prst="rect">
            <a:avLst/>
          </a:prstGeom>
          <a:noFill/>
          <a:extLst>
            <a:ext uri="{909E8E84-426E-40DD-AFC4-6F175D3DCCD1}">
              <a14:hiddenFill xmlns:a14="http://schemas.microsoft.com/office/drawing/2010/main">
                <a:solidFill>
                  <a:srgbClr val="FFFFFF"/>
                </a:solidFill>
              </a14:hiddenFill>
            </a:ext>
          </a:extLst>
        </p:spPr>
      </p:pic>
      <p:pic>
        <p:nvPicPr>
          <p:cNvPr id="4" name="3SfCw6Rtjk0"/>
          <p:cNvPicPr>
            <a:picLocks noRot="1" noChangeAspect="1"/>
          </p:cNvPicPr>
          <p:nvPr>
            <a:videoFile r:link="rId1"/>
          </p:nvPr>
        </p:nvPicPr>
        <p:blipFill>
          <a:blip r:embed="rId4">
            <a:lum bright="12000"/>
          </a:blip>
          <a:stretch>
            <a:fillRect/>
          </a:stretch>
        </p:blipFill>
        <p:spPr>
          <a:xfrm>
            <a:off x="827584" y="2852936"/>
            <a:ext cx="4968552" cy="2221980"/>
          </a:xfrm>
          <a:prstGeom prst="rect">
            <a:avLst/>
          </a:prstGeom>
          <a:effectLst>
            <a:glow rad="63500">
              <a:schemeClr val="accent2">
                <a:lumMod val="75000"/>
                <a:alpha val="40000"/>
              </a:schemeClr>
            </a:glow>
          </a:effectLst>
        </p:spPr>
      </p:pic>
      <p:sp>
        <p:nvSpPr>
          <p:cNvPr id="6" name="TextBox 5"/>
          <p:cNvSpPr txBox="1"/>
          <p:nvPr/>
        </p:nvSpPr>
        <p:spPr>
          <a:xfrm>
            <a:off x="375063" y="5301208"/>
            <a:ext cx="8542875" cy="769441"/>
          </a:xfrm>
          <a:prstGeom prst="rect">
            <a:avLst/>
          </a:prstGeom>
          <a:noFill/>
        </p:spPr>
        <p:txBody>
          <a:bodyPr wrap="square" rtlCol="1">
            <a:spAutoFit/>
          </a:bodyPr>
          <a:lstStyle/>
          <a:p>
            <a:pPr algn="ctr"/>
            <a:r>
              <a:rPr lang="he-IL" sz="4400" dirty="0" smtClean="0"/>
              <a:t>" </a:t>
            </a:r>
            <a:r>
              <a:rPr lang="he-IL" sz="3600" dirty="0" err="1" smtClean="0"/>
              <a:t>המערת</a:t>
            </a:r>
            <a:r>
              <a:rPr lang="he-IL" sz="3600" dirty="0" smtClean="0"/>
              <a:t> פריצים היה הבית הזה!" (ז, יא)</a:t>
            </a:r>
          </a:p>
        </p:txBody>
      </p:sp>
    </p:spTree>
    <p:extLst>
      <p:ext uri="{BB962C8B-B14F-4D97-AF65-F5344CB8AC3E}">
        <p14:creationId xmlns:p14="http://schemas.microsoft.com/office/powerpoint/2010/main" val="85361658"/>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750" fill="hold"/>
                                        <p:tgtEl>
                                          <p:spTgt spid="6"/>
                                        </p:tgtEl>
                                        <p:attrNameLst>
                                          <p:attrName>ppt_x</p:attrName>
                                        </p:attrNameLst>
                                      </p:cBhvr>
                                      <p:tavLst>
                                        <p:tav tm="0">
                                          <p:val>
                                            <p:strVal val="#ppt_x"/>
                                          </p:val>
                                        </p:tav>
                                        <p:tav tm="100000">
                                          <p:val>
                                            <p:strVal val="#ppt_x"/>
                                          </p:val>
                                        </p:tav>
                                      </p:tavLst>
                                    </p:anim>
                                    <p:anim calcmode="lin" valueType="num">
                                      <p:cBhvr additive="base">
                                        <p:cTn id="8" dur="2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באיזה הקשר שייכת התמונה?</a:t>
            </a:r>
            <a:endParaRPr lang="he-IL" dirty="0"/>
          </a:p>
        </p:txBody>
      </p:sp>
      <p:pic>
        <p:nvPicPr>
          <p:cNvPr id="23554" name="Picture 2" descr="C:\Program Files\Microsoft Office\MEDIA\CAGCAT10\j019972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1268760"/>
            <a:ext cx="2828898" cy="27806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75063" y="5301208"/>
            <a:ext cx="8542875" cy="769441"/>
          </a:xfrm>
          <a:prstGeom prst="rect">
            <a:avLst/>
          </a:prstGeom>
          <a:noFill/>
        </p:spPr>
        <p:txBody>
          <a:bodyPr wrap="square" rtlCol="1">
            <a:spAutoFit/>
          </a:bodyPr>
          <a:lstStyle/>
          <a:p>
            <a:pPr algn="ctr"/>
            <a:r>
              <a:rPr lang="he-IL" sz="4400" dirty="0" smtClean="0"/>
              <a:t>" </a:t>
            </a:r>
            <a:r>
              <a:rPr lang="he-IL" sz="3600" dirty="0" smtClean="0"/>
              <a:t>במסמרות ובמקבות יחזקום </a:t>
            </a:r>
            <a:r>
              <a:rPr lang="he-IL" sz="3600" dirty="0" err="1" smtClean="0"/>
              <a:t>ולוא</a:t>
            </a:r>
            <a:r>
              <a:rPr lang="he-IL" sz="3600" dirty="0" smtClean="0"/>
              <a:t> יפיק" (</a:t>
            </a:r>
            <a:r>
              <a:rPr lang="he-IL" sz="3600" dirty="0" err="1" smtClean="0"/>
              <a:t>י,ד</a:t>
            </a:r>
            <a:r>
              <a:rPr lang="he-IL" sz="3600" dirty="0" smtClean="0"/>
              <a:t>)</a:t>
            </a:r>
          </a:p>
        </p:txBody>
      </p:sp>
    </p:spTree>
    <p:extLst>
      <p:ext uri="{BB962C8B-B14F-4D97-AF65-F5344CB8AC3E}">
        <p14:creationId xmlns:p14="http://schemas.microsoft.com/office/powerpoint/2010/main" val="1544537149"/>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ipe(down)">
                                      <p:cBhvr>
                                        <p:cTn id="7" dur="580">
                                          <p:stCondLst>
                                            <p:cond delay="0"/>
                                          </p:stCondLst>
                                        </p:cTn>
                                        <p:tgtEl>
                                          <p:spTgt spid="23554"/>
                                        </p:tgtEl>
                                      </p:cBhvr>
                                    </p:animEffect>
                                    <p:anim calcmode="lin" valueType="num">
                                      <p:cBhvr>
                                        <p:cTn id="8" dur="1822" tmFilter="0,0; 0.14,0.36; 0.43,0.73; 0.71,0.91; 1.0,1.0">
                                          <p:stCondLst>
                                            <p:cond delay="0"/>
                                          </p:stCondLst>
                                        </p:cTn>
                                        <p:tgtEl>
                                          <p:spTgt spid="2355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355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355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355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3554"/>
                                        </p:tgtEl>
                                        <p:attrNameLst>
                                          <p:attrName>ppt_y</p:attrName>
                                        </p:attrNameLst>
                                      </p:cBhvr>
                                      <p:tavLst>
                                        <p:tav tm="0" fmla="#ppt_y-sin(pi*$)/81">
                                          <p:val>
                                            <p:fltVal val="0"/>
                                          </p:val>
                                        </p:tav>
                                        <p:tav tm="100000">
                                          <p:val>
                                            <p:fltVal val="1"/>
                                          </p:val>
                                        </p:tav>
                                      </p:tavLst>
                                    </p:anim>
                                    <p:animScale>
                                      <p:cBhvr>
                                        <p:cTn id="13" dur="26">
                                          <p:stCondLst>
                                            <p:cond delay="650"/>
                                          </p:stCondLst>
                                        </p:cTn>
                                        <p:tgtEl>
                                          <p:spTgt spid="23554"/>
                                        </p:tgtEl>
                                      </p:cBhvr>
                                      <p:to x="100000" y="60000"/>
                                    </p:animScale>
                                    <p:animScale>
                                      <p:cBhvr>
                                        <p:cTn id="14" dur="166" decel="50000">
                                          <p:stCondLst>
                                            <p:cond delay="676"/>
                                          </p:stCondLst>
                                        </p:cTn>
                                        <p:tgtEl>
                                          <p:spTgt spid="23554"/>
                                        </p:tgtEl>
                                      </p:cBhvr>
                                      <p:to x="100000" y="100000"/>
                                    </p:animScale>
                                    <p:animScale>
                                      <p:cBhvr>
                                        <p:cTn id="15" dur="26">
                                          <p:stCondLst>
                                            <p:cond delay="1312"/>
                                          </p:stCondLst>
                                        </p:cTn>
                                        <p:tgtEl>
                                          <p:spTgt spid="23554"/>
                                        </p:tgtEl>
                                      </p:cBhvr>
                                      <p:to x="100000" y="80000"/>
                                    </p:animScale>
                                    <p:animScale>
                                      <p:cBhvr>
                                        <p:cTn id="16" dur="166" decel="50000">
                                          <p:stCondLst>
                                            <p:cond delay="1338"/>
                                          </p:stCondLst>
                                        </p:cTn>
                                        <p:tgtEl>
                                          <p:spTgt spid="23554"/>
                                        </p:tgtEl>
                                      </p:cBhvr>
                                      <p:to x="100000" y="100000"/>
                                    </p:animScale>
                                    <p:animScale>
                                      <p:cBhvr>
                                        <p:cTn id="17" dur="26">
                                          <p:stCondLst>
                                            <p:cond delay="1642"/>
                                          </p:stCondLst>
                                        </p:cTn>
                                        <p:tgtEl>
                                          <p:spTgt spid="23554"/>
                                        </p:tgtEl>
                                      </p:cBhvr>
                                      <p:to x="100000" y="90000"/>
                                    </p:animScale>
                                    <p:animScale>
                                      <p:cBhvr>
                                        <p:cTn id="18" dur="166" decel="50000">
                                          <p:stCondLst>
                                            <p:cond delay="1668"/>
                                          </p:stCondLst>
                                        </p:cTn>
                                        <p:tgtEl>
                                          <p:spTgt spid="23554"/>
                                        </p:tgtEl>
                                      </p:cBhvr>
                                      <p:to x="100000" y="100000"/>
                                    </p:animScale>
                                    <p:animScale>
                                      <p:cBhvr>
                                        <p:cTn id="19" dur="26">
                                          <p:stCondLst>
                                            <p:cond delay="1808"/>
                                          </p:stCondLst>
                                        </p:cTn>
                                        <p:tgtEl>
                                          <p:spTgt spid="23554"/>
                                        </p:tgtEl>
                                      </p:cBhvr>
                                      <p:to x="100000" y="95000"/>
                                    </p:animScale>
                                    <p:animScale>
                                      <p:cBhvr>
                                        <p:cTn id="20" dur="166" decel="50000">
                                          <p:stCondLst>
                                            <p:cond delay="1834"/>
                                          </p:stCondLst>
                                        </p:cTn>
                                        <p:tgtEl>
                                          <p:spTgt spid="2355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heel(1)">
                                      <p:cBhvr>
                                        <p:cTn id="2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באיזה הקשר שייכת התמונה?</a:t>
            </a:r>
            <a:endParaRPr lang="he-IL" dirty="0"/>
          </a:p>
        </p:txBody>
      </p:sp>
      <p:pic>
        <p:nvPicPr>
          <p:cNvPr id="21506" name="Picture 2" descr="https://upload.wikimedia.org/wikipedia/commons/thumb/9/9f/GoldsmithWorkingOnRing.jpg/250px-GoldsmithWorkingOnRing.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9302" y="2886234"/>
            <a:ext cx="7620" cy="7620"/>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צורפות כסף וזהב"/>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452260"/>
            <a:ext cx="5069006" cy="23367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75063" y="5301208"/>
            <a:ext cx="8542875" cy="769441"/>
          </a:xfrm>
          <a:prstGeom prst="rect">
            <a:avLst/>
          </a:prstGeom>
          <a:noFill/>
        </p:spPr>
        <p:txBody>
          <a:bodyPr wrap="square" rtlCol="1">
            <a:spAutoFit/>
          </a:bodyPr>
          <a:lstStyle/>
          <a:p>
            <a:pPr algn="ctr"/>
            <a:r>
              <a:rPr lang="he-IL" sz="4400" dirty="0" smtClean="0"/>
              <a:t>" </a:t>
            </a:r>
            <a:r>
              <a:rPr lang="he-IL" sz="3600" dirty="0" smtClean="0"/>
              <a:t>הנני צורפם ובחנתים" (ט, ו)</a:t>
            </a:r>
          </a:p>
        </p:txBody>
      </p:sp>
    </p:spTree>
    <p:extLst>
      <p:ext uri="{BB962C8B-B14F-4D97-AF65-F5344CB8AC3E}">
        <p14:creationId xmlns:p14="http://schemas.microsoft.com/office/powerpoint/2010/main" val="1010636681"/>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blinds(horizontal)">
                                      <p:cBhvr>
                                        <p:cTn id="7" dur="4000"/>
                                        <p:tgtEl>
                                          <p:spTgt spid="21508"/>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942">
                                          <p:stCondLst>
                                            <p:cond delay="0"/>
                                          </p:stCondLst>
                                        </p:cTn>
                                        <p:tgtEl>
                                          <p:spTgt spid="6"/>
                                        </p:tgtEl>
                                      </p:cBhvr>
                                    </p:animEffect>
                                    <p:anim calcmode="lin" valueType="num">
                                      <p:cBhvr>
                                        <p:cTn id="13" dur="296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4" dur="1079"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5" dur="1079" tmFilter="0, 0; 0.125,0.2665; 0.25,0.4; 0.375,0.465; 0.5,0.5;  0.625,0.535; 0.75,0.6; 0.875,0.7335; 1,1">
                                          <p:stCondLst>
                                            <p:cond delay="1079"/>
                                          </p:stCondLst>
                                        </p:cTn>
                                        <p:tgtEl>
                                          <p:spTgt spid="6"/>
                                        </p:tgtEl>
                                        <p:attrNameLst>
                                          <p:attrName>ppt_y</p:attrName>
                                        </p:attrNameLst>
                                      </p:cBhvr>
                                      <p:tavLst>
                                        <p:tav tm="0" fmla="#ppt_y-sin(pi*$)/9">
                                          <p:val>
                                            <p:fltVal val="0"/>
                                          </p:val>
                                        </p:tav>
                                        <p:tav tm="100000">
                                          <p:val>
                                            <p:fltVal val="1"/>
                                          </p:val>
                                        </p:tav>
                                      </p:tavLst>
                                    </p:anim>
                                    <p:anim calcmode="lin" valueType="num">
                                      <p:cBhvr>
                                        <p:cTn id="16" dur="539" tmFilter="0, 0; 0.125,0.2665; 0.25,0.4; 0.375,0.465; 0.5,0.5;  0.625,0.535; 0.75,0.6; 0.875,0.7335; 1,1">
                                          <p:stCondLst>
                                            <p:cond delay="2152"/>
                                          </p:stCondLst>
                                        </p:cTn>
                                        <p:tgtEl>
                                          <p:spTgt spid="6"/>
                                        </p:tgtEl>
                                        <p:attrNameLst>
                                          <p:attrName>ppt_y</p:attrName>
                                        </p:attrNameLst>
                                      </p:cBhvr>
                                      <p:tavLst>
                                        <p:tav tm="0" fmla="#ppt_y-sin(pi*$)/27">
                                          <p:val>
                                            <p:fltVal val="0"/>
                                          </p:val>
                                        </p:tav>
                                        <p:tav tm="100000">
                                          <p:val>
                                            <p:fltVal val="1"/>
                                          </p:val>
                                        </p:tav>
                                      </p:tavLst>
                                    </p:anim>
                                    <p:anim calcmode="lin" valueType="num">
                                      <p:cBhvr>
                                        <p:cTn id="17" dur="267" tmFilter="0, 0; 0.125,0.2665; 0.25,0.4; 0.375,0.465; 0.5,0.5;  0.625,0.535; 0.75,0.6; 0.875,0.7335; 1,1">
                                          <p:stCondLst>
                                            <p:cond delay="2691"/>
                                          </p:stCondLst>
                                        </p:cTn>
                                        <p:tgtEl>
                                          <p:spTgt spid="6"/>
                                        </p:tgtEl>
                                        <p:attrNameLst>
                                          <p:attrName>ppt_y</p:attrName>
                                        </p:attrNameLst>
                                      </p:cBhvr>
                                      <p:tavLst>
                                        <p:tav tm="0" fmla="#ppt_y-sin(pi*$)/81">
                                          <p:val>
                                            <p:fltVal val="0"/>
                                          </p:val>
                                        </p:tav>
                                        <p:tav tm="100000">
                                          <p:val>
                                            <p:fltVal val="1"/>
                                          </p:val>
                                        </p:tav>
                                      </p:tavLst>
                                    </p:anim>
                                    <p:animScale>
                                      <p:cBhvr>
                                        <p:cTn id="18" dur="42">
                                          <p:stCondLst>
                                            <p:cond delay="1056"/>
                                          </p:stCondLst>
                                        </p:cTn>
                                        <p:tgtEl>
                                          <p:spTgt spid="6"/>
                                        </p:tgtEl>
                                      </p:cBhvr>
                                      <p:to x="100000" y="60000"/>
                                    </p:animScale>
                                    <p:animScale>
                                      <p:cBhvr>
                                        <p:cTn id="19" dur="270" decel="50000">
                                          <p:stCondLst>
                                            <p:cond delay="1099"/>
                                          </p:stCondLst>
                                        </p:cTn>
                                        <p:tgtEl>
                                          <p:spTgt spid="6"/>
                                        </p:tgtEl>
                                      </p:cBhvr>
                                      <p:to x="100000" y="100000"/>
                                    </p:animScale>
                                    <p:animScale>
                                      <p:cBhvr>
                                        <p:cTn id="20" dur="42">
                                          <p:stCondLst>
                                            <p:cond delay="2132"/>
                                          </p:stCondLst>
                                        </p:cTn>
                                        <p:tgtEl>
                                          <p:spTgt spid="6"/>
                                        </p:tgtEl>
                                      </p:cBhvr>
                                      <p:to x="100000" y="80000"/>
                                    </p:animScale>
                                    <p:animScale>
                                      <p:cBhvr>
                                        <p:cTn id="21" dur="270" decel="50000">
                                          <p:stCondLst>
                                            <p:cond delay="2174"/>
                                          </p:stCondLst>
                                        </p:cTn>
                                        <p:tgtEl>
                                          <p:spTgt spid="6"/>
                                        </p:tgtEl>
                                      </p:cBhvr>
                                      <p:to x="100000" y="100000"/>
                                    </p:animScale>
                                    <p:animScale>
                                      <p:cBhvr>
                                        <p:cTn id="22" dur="42">
                                          <p:stCondLst>
                                            <p:cond delay="2668"/>
                                          </p:stCondLst>
                                        </p:cTn>
                                        <p:tgtEl>
                                          <p:spTgt spid="6"/>
                                        </p:tgtEl>
                                      </p:cBhvr>
                                      <p:to x="100000" y="90000"/>
                                    </p:animScale>
                                    <p:animScale>
                                      <p:cBhvr>
                                        <p:cTn id="23" dur="270" decel="50000">
                                          <p:stCondLst>
                                            <p:cond delay="2710"/>
                                          </p:stCondLst>
                                        </p:cTn>
                                        <p:tgtEl>
                                          <p:spTgt spid="6"/>
                                        </p:tgtEl>
                                      </p:cBhvr>
                                      <p:to x="100000" y="100000"/>
                                    </p:animScale>
                                    <p:animScale>
                                      <p:cBhvr>
                                        <p:cTn id="24" dur="42">
                                          <p:stCondLst>
                                            <p:cond delay="2938"/>
                                          </p:stCondLst>
                                        </p:cTn>
                                        <p:tgtEl>
                                          <p:spTgt spid="6"/>
                                        </p:tgtEl>
                                      </p:cBhvr>
                                      <p:to x="100000" y="95000"/>
                                    </p:animScale>
                                    <p:animScale>
                                      <p:cBhvr>
                                        <p:cTn id="25" dur="270" decel="50000">
                                          <p:stCondLst>
                                            <p:cond delay="2980"/>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באיזה הקשר שייך הסרטון והתמונה?</a:t>
            </a:r>
            <a:endParaRPr lang="he-IL" dirty="0"/>
          </a:p>
        </p:txBody>
      </p:sp>
      <p:sp>
        <p:nvSpPr>
          <p:cNvPr id="7" name="TextBox 6"/>
          <p:cNvSpPr txBox="1"/>
          <p:nvPr/>
        </p:nvSpPr>
        <p:spPr>
          <a:xfrm>
            <a:off x="375063" y="5301208"/>
            <a:ext cx="8542875" cy="769441"/>
          </a:xfrm>
          <a:prstGeom prst="rect">
            <a:avLst/>
          </a:prstGeom>
          <a:noFill/>
        </p:spPr>
        <p:txBody>
          <a:bodyPr wrap="square" rtlCol="1">
            <a:spAutoFit/>
          </a:bodyPr>
          <a:lstStyle/>
          <a:p>
            <a:pPr algn="ctr"/>
            <a:r>
              <a:rPr lang="he-IL" sz="4400" dirty="0" smtClean="0"/>
              <a:t>" </a:t>
            </a:r>
            <a:r>
              <a:rPr lang="he-IL" sz="3600" dirty="0" smtClean="0"/>
              <a:t>מדן נשמע נחרת סוסיו" (ח, </a:t>
            </a:r>
            <a:r>
              <a:rPr lang="he-IL" sz="3600" dirty="0" err="1" smtClean="0"/>
              <a:t>טז</a:t>
            </a:r>
            <a:r>
              <a:rPr lang="he-IL" sz="3600" dirty="0" smtClean="0"/>
              <a:t>)</a:t>
            </a:r>
          </a:p>
        </p:txBody>
      </p:sp>
      <p:pic>
        <p:nvPicPr>
          <p:cNvPr id="1026" name="Picture 2" descr="https://upload.wikimedia.org/wikipedia/commons/thumb/d/dc/Hallein_Keltenmuseum_-_Streitwagen_1.jpg/350px-Hallein_Keltenmuseum_-_Streitwagen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8567" y="4293096"/>
            <a:ext cx="1341593" cy="1008112"/>
          </a:xfrm>
          <a:prstGeom prst="rect">
            <a:avLst/>
          </a:prstGeom>
          <a:noFill/>
          <a:extLst>
            <a:ext uri="{909E8E84-426E-40DD-AFC4-6F175D3DCCD1}">
              <a14:hiddenFill xmlns:a14="http://schemas.microsoft.com/office/drawing/2010/main">
                <a:solidFill>
                  <a:srgbClr val="FFFFFF"/>
                </a:solidFill>
              </a14:hiddenFill>
            </a:ext>
          </a:extLst>
        </p:spPr>
      </p:pic>
      <p:pic>
        <p:nvPicPr>
          <p:cNvPr id="3" name="uNFRZvj5D1E"/>
          <p:cNvPicPr>
            <a:picLocks noRot="1" noChangeAspect="1"/>
          </p:cNvPicPr>
          <p:nvPr>
            <a:videoFile r:link="rId1"/>
          </p:nvPr>
        </p:nvPicPr>
        <p:blipFill>
          <a:blip r:embed="rId4"/>
          <a:stretch>
            <a:fillRect/>
          </a:stretch>
        </p:blipFill>
        <p:spPr>
          <a:xfrm>
            <a:off x="755576" y="1135013"/>
            <a:ext cx="7704856" cy="3158083"/>
          </a:xfrm>
          <a:prstGeom prst="rect">
            <a:avLst/>
          </a:prstGeom>
        </p:spPr>
      </p:pic>
    </p:spTree>
    <p:extLst>
      <p:ext uri="{BB962C8B-B14F-4D97-AF65-F5344CB8AC3E}">
        <p14:creationId xmlns:p14="http://schemas.microsoft.com/office/powerpoint/2010/main" val="3544361764"/>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66667E-6 -2.31214E-6 L 1.30469 -2.31214E-6 " pathEditMode="relative" rAng="0" ptsTypes="AA">
                                      <p:cBhvr>
                                        <p:cTn id="6" dur="59000" fill="hold"/>
                                        <p:tgtEl>
                                          <p:spTgt spid="1026"/>
                                        </p:tgtEl>
                                        <p:attrNameLst>
                                          <p:attrName>ppt_x</p:attrName>
                                          <p:attrName>ppt_y</p:attrName>
                                        </p:attrNameLst>
                                      </p:cBhvr>
                                      <p:rCtr x="65226" y="0"/>
                                    </p:animMotion>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באיזה הקשר שייכים השיר והתמונה?</a:t>
            </a:r>
            <a:endParaRPr lang="he-IL" dirty="0"/>
          </a:p>
        </p:txBody>
      </p:sp>
      <p:pic>
        <p:nvPicPr>
          <p:cNvPr id="22530" name="Picture 2" descr="C:\Program Files\Microsoft Office\MEDIA\CAGCAT10\j0286034.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8980" y="1495271"/>
            <a:ext cx="1484320" cy="1429673"/>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https://upload.wikimedia.org/wikipedia/commons/thumb/a/ac/Weyden%2C_Rogier_van_der_-_Descent_from_the_Cross_-_Detail_women_%28left%29.jpg/250px-Weyden%2C_Rogier_van_der_-_Descent_from_the_Cross_-_Detail_women_%28left%2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592" y="1309466"/>
            <a:ext cx="4680520" cy="35197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79512" y="5301208"/>
            <a:ext cx="8768937" cy="769441"/>
          </a:xfrm>
          <a:prstGeom prst="rect">
            <a:avLst/>
          </a:prstGeom>
          <a:noFill/>
        </p:spPr>
        <p:txBody>
          <a:bodyPr wrap="square" rtlCol="1">
            <a:spAutoFit/>
          </a:bodyPr>
          <a:lstStyle/>
          <a:p>
            <a:pPr algn="ctr"/>
            <a:r>
              <a:rPr lang="he-IL" sz="4400" dirty="0" smtClean="0"/>
              <a:t>" </a:t>
            </a:r>
            <a:r>
              <a:rPr lang="he-IL" sz="3600" dirty="0" smtClean="0"/>
              <a:t>ותרדנה עינינו דמעה ועפעפינו </a:t>
            </a:r>
            <a:r>
              <a:rPr lang="he-IL" sz="3600" dirty="0" err="1" smtClean="0"/>
              <a:t>יזלו</a:t>
            </a:r>
            <a:r>
              <a:rPr lang="he-IL" sz="3600" dirty="0" smtClean="0"/>
              <a:t> מים" (ט, </a:t>
            </a:r>
            <a:r>
              <a:rPr lang="he-IL" sz="3600" dirty="0" err="1" smtClean="0"/>
              <a:t>יז</a:t>
            </a:r>
            <a:r>
              <a:rPr lang="he-IL" sz="3600" dirty="0" smtClean="0"/>
              <a:t>)</a:t>
            </a:r>
          </a:p>
        </p:txBody>
      </p:sp>
      <p:pic>
        <p:nvPicPr>
          <p:cNvPr id="4" name="מידד טסה = שמע ישראל.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20971" y="3217168"/>
            <a:ext cx="609600" cy="609600"/>
          </a:xfrm>
          <a:prstGeom prst="rect">
            <a:avLst/>
          </a:prstGeom>
        </p:spPr>
      </p:pic>
    </p:spTree>
    <p:extLst>
      <p:ext uri="{BB962C8B-B14F-4D97-AF65-F5344CB8AC3E}">
        <p14:creationId xmlns:p14="http://schemas.microsoft.com/office/powerpoint/2010/main" val="3499965852"/>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randombar(horizontal)">
                                      <p:cBhvr>
                                        <p:cTn id="7" dur="10250"/>
                                        <p:tgtEl>
                                          <p:spTgt spid="22532"/>
                                        </p:tgtEl>
                                      </p:cBhvr>
                                    </p:animEffect>
                                  </p:childTnLst>
                                </p:cTn>
                              </p:par>
                              <p:par>
                                <p:cTn id="8" presetID="45" presetClass="entr" presetSubtype="0" fill="hold" nodeType="withEffect">
                                  <p:stCondLst>
                                    <p:cond delay="0"/>
                                  </p:stCondLst>
                                  <p:childTnLst>
                                    <p:set>
                                      <p:cBhvr>
                                        <p:cTn id="9" dur="1" fill="hold">
                                          <p:stCondLst>
                                            <p:cond delay="0"/>
                                          </p:stCondLst>
                                        </p:cTn>
                                        <p:tgtEl>
                                          <p:spTgt spid="22530"/>
                                        </p:tgtEl>
                                        <p:attrNameLst>
                                          <p:attrName>style.visibility</p:attrName>
                                        </p:attrNameLst>
                                      </p:cBhvr>
                                      <p:to>
                                        <p:strVal val="visible"/>
                                      </p:to>
                                    </p:set>
                                    <p:animEffect transition="in" filter="fade">
                                      <p:cBhvr>
                                        <p:cTn id="10" dur="5250"/>
                                        <p:tgtEl>
                                          <p:spTgt spid="22530"/>
                                        </p:tgtEl>
                                      </p:cBhvr>
                                    </p:animEffect>
                                    <p:anim calcmode="lin" valueType="num">
                                      <p:cBhvr>
                                        <p:cTn id="11" dur="5250" fill="hold"/>
                                        <p:tgtEl>
                                          <p:spTgt spid="22530"/>
                                        </p:tgtEl>
                                        <p:attrNameLst>
                                          <p:attrName>ppt_w</p:attrName>
                                        </p:attrNameLst>
                                      </p:cBhvr>
                                      <p:tavLst>
                                        <p:tav tm="0" fmla="#ppt_w*sin(2.5*pi*$)">
                                          <p:val>
                                            <p:fltVal val="0"/>
                                          </p:val>
                                        </p:tav>
                                        <p:tav tm="100000">
                                          <p:val>
                                            <p:fltVal val="1"/>
                                          </p:val>
                                        </p:tav>
                                      </p:tavLst>
                                    </p:anim>
                                    <p:anim calcmode="lin" valueType="num">
                                      <p:cBhvr>
                                        <p:cTn id="12" dur="5250" fill="hold"/>
                                        <p:tgtEl>
                                          <p:spTgt spid="22530"/>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80">
                                          <p:stCondLst>
                                            <p:cond delay="0"/>
                                          </p:stCondLst>
                                        </p:cTn>
                                        <p:tgtEl>
                                          <p:spTgt spid="6"/>
                                        </p:tgtEl>
                                      </p:cBhvr>
                                    </p:animEffect>
                                    <p:anim calcmode="lin" valueType="num">
                                      <p:cBhvr>
                                        <p:cTn id="1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3" dur="26">
                                          <p:stCondLst>
                                            <p:cond delay="650"/>
                                          </p:stCondLst>
                                        </p:cTn>
                                        <p:tgtEl>
                                          <p:spTgt spid="6"/>
                                        </p:tgtEl>
                                      </p:cBhvr>
                                      <p:to x="100000" y="60000"/>
                                    </p:animScale>
                                    <p:animScale>
                                      <p:cBhvr>
                                        <p:cTn id="24" dur="166" decel="50000">
                                          <p:stCondLst>
                                            <p:cond delay="676"/>
                                          </p:stCondLst>
                                        </p:cTn>
                                        <p:tgtEl>
                                          <p:spTgt spid="6"/>
                                        </p:tgtEl>
                                      </p:cBhvr>
                                      <p:to x="100000" y="100000"/>
                                    </p:animScale>
                                    <p:animScale>
                                      <p:cBhvr>
                                        <p:cTn id="25" dur="26">
                                          <p:stCondLst>
                                            <p:cond delay="1312"/>
                                          </p:stCondLst>
                                        </p:cTn>
                                        <p:tgtEl>
                                          <p:spTgt spid="6"/>
                                        </p:tgtEl>
                                      </p:cBhvr>
                                      <p:to x="100000" y="80000"/>
                                    </p:animScale>
                                    <p:animScale>
                                      <p:cBhvr>
                                        <p:cTn id="26" dur="166" decel="50000">
                                          <p:stCondLst>
                                            <p:cond delay="1338"/>
                                          </p:stCondLst>
                                        </p:cTn>
                                        <p:tgtEl>
                                          <p:spTgt spid="6"/>
                                        </p:tgtEl>
                                      </p:cBhvr>
                                      <p:to x="100000" y="100000"/>
                                    </p:animScale>
                                    <p:animScale>
                                      <p:cBhvr>
                                        <p:cTn id="27" dur="26">
                                          <p:stCondLst>
                                            <p:cond delay="1642"/>
                                          </p:stCondLst>
                                        </p:cTn>
                                        <p:tgtEl>
                                          <p:spTgt spid="6"/>
                                        </p:tgtEl>
                                      </p:cBhvr>
                                      <p:to x="100000" y="90000"/>
                                    </p:animScale>
                                    <p:animScale>
                                      <p:cBhvr>
                                        <p:cTn id="28" dur="166" decel="50000">
                                          <p:stCondLst>
                                            <p:cond delay="1668"/>
                                          </p:stCondLst>
                                        </p:cTn>
                                        <p:tgtEl>
                                          <p:spTgt spid="6"/>
                                        </p:tgtEl>
                                      </p:cBhvr>
                                      <p:to x="100000" y="100000"/>
                                    </p:animScale>
                                    <p:animScale>
                                      <p:cBhvr>
                                        <p:cTn id="29" dur="26">
                                          <p:stCondLst>
                                            <p:cond delay="1808"/>
                                          </p:stCondLst>
                                        </p:cTn>
                                        <p:tgtEl>
                                          <p:spTgt spid="6"/>
                                        </p:tgtEl>
                                      </p:cBhvr>
                                      <p:to x="100000" y="95000"/>
                                    </p:animScale>
                                    <p:animScale>
                                      <p:cBhvr>
                                        <p:cTn id="3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4"/>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300332" fill="hold"/>
                                        <p:tgtEl>
                                          <p:spTgt spid="4"/>
                                        </p:tgtEl>
                                      </p:cBhvr>
                                    </p:cmd>
                                  </p:childTnLst>
                                </p:cTn>
                              </p:par>
                            </p:childTnLst>
                          </p:cTn>
                        </p:par>
                      </p:childTnLst>
                    </p:cTn>
                  </p:par>
                </p:childTnLst>
              </p:cTn>
              <p:nextCondLst>
                <p:cond evt="onClick" delay="0">
                  <p:tgtEl>
                    <p:spTgt spid="4"/>
                  </p:tgtEl>
                </p:cond>
              </p:nextCondLst>
            </p:seq>
            <p:audio>
              <p:cMediaNode vol="80000">
                <p:cTn id="36" fill="hold" display="0">
                  <p:stCondLst>
                    <p:cond delay="indefinite"/>
                  </p:stCondLst>
                  <p:endCondLst>
                    <p:cond evt="onStopAudio" delay="0">
                      <p:tgtEl>
                        <p:sldTgt/>
                      </p:tgtEl>
                    </p:cond>
                  </p:endCondLst>
                </p:cTn>
                <p:tgtEl>
                  <p:spTgt spid="4"/>
                </p:tgtEl>
              </p:cMediaNode>
            </p:audio>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באיזה הקשר שייך הסרטון?</a:t>
            </a:r>
            <a:endParaRPr lang="he-IL" dirty="0"/>
          </a:p>
        </p:txBody>
      </p:sp>
      <p:pic>
        <p:nvPicPr>
          <p:cNvPr id="4" name="nuHhjMytHJc"/>
          <p:cNvPicPr>
            <a:picLocks noRot="1" noChangeAspect="1"/>
          </p:cNvPicPr>
          <p:nvPr>
            <a:videoFile r:link="rId1"/>
          </p:nvPr>
        </p:nvPicPr>
        <p:blipFill>
          <a:blip r:embed="rId3"/>
          <a:stretch>
            <a:fillRect/>
          </a:stretch>
        </p:blipFill>
        <p:spPr>
          <a:xfrm>
            <a:off x="859588" y="1124744"/>
            <a:ext cx="7384820" cy="3590131"/>
          </a:xfrm>
          <a:prstGeom prst="rect">
            <a:avLst/>
          </a:prstGeom>
        </p:spPr>
      </p:pic>
      <p:sp>
        <p:nvSpPr>
          <p:cNvPr id="5" name="TextBox 4"/>
          <p:cNvSpPr txBox="1"/>
          <p:nvPr/>
        </p:nvSpPr>
        <p:spPr>
          <a:xfrm>
            <a:off x="179512" y="5301208"/>
            <a:ext cx="8768937" cy="769441"/>
          </a:xfrm>
          <a:prstGeom prst="rect">
            <a:avLst/>
          </a:prstGeom>
          <a:noFill/>
        </p:spPr>
        <p:txBody>
          <a:bodyPr wrap="square" rtlCol="1">
            <a:spAutoFit/>
          </a:bodyPr>
          <a:lstStyle/>
          <a:p>
            <a:pPr algn="ctr"/>
            <a:r>
              <a:rPr lang="he-IL" sz="4400" dirty="0" smtClean="0"/>
              <a:t>" </a:t>
            </a:r>
            <a:r>
              <a:rPr lang="he-IL" sz="3600" dirty="0" smtClean="0"/>
              <a:t>מקצפו תרעש הארץ ולא יכילו גויים זעמו" (</a:t>
            </a:r>
            <a:r>
              <a:rPr lang="he-IL" sz="3600" dirty="0" err="1" smtClean="0"/>
              <a:t>י,י</a:t>
            </a:r>
            <a:r>
              <a:rPr lang="he-IL" sz="3600" dirty="0" smtClean="0"/>
              <a:t>)</a:t>
            </a:r>
          </a:p>
        </p:txBody>
      </p:sp>
    </p:spTree>
    <p:extLst>
      <p:ext uri="{BB962C8B-B14F-4D97-AF65-F5344CB8AC3E}">
        <p14:creationId xmlns:p14="http://schemas.microsoft.com/office/powerpoint/2010/main" val="3504094357"/>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4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sz="8000" dirty="0" smtClean="0"/>
              <a:t>סוף</a:t>
            </a:r>
            <a:endParaRPr lang="he-IL" sz="8000" dirty="0"/>
          </a:p>
        </p:txBody>
      </p:sp>
      <p:sp>
        <p:nvSpPr>
          <p:cNvPr id="3" name="מציין מיקום טקסט 2"/>
          <p:cNvSpPr>
            <a:spLocks noGrp="1"/>
          </p:cNvSpPr>
          <p:nvPr>
            <p:ph type="body" idx="1"/>
          </p:nvPr>
        </p:nvSpPr>
        <p:spPr/>
        <p:txBody>
          <a:bodyPr>
            <a:noAutofit/>
          </a:bodyPr>
          <a:lstStyle/>
          <a:p>
            <a:pPr algn="ctr"/>
            <a:r>
              <a:rPr lang="he-IL" sz="2800" dirty="0" smtClean="0"/>
              <a:t>תודה על שיתוף הפעולה</a:t>
            </a:r>
            <a:endParaRPr lang="he-IL" sz="2800" dirty="0"/>
          </a:p>
        </p:txBody>
      </p:sp>
    </p:spTree>
    <p:extLst>
      <p:ext uri="{BB962C8B-B14F-4D97-AF65-F5344CB8AC3E}">
        <p14:creationId xmlns:p14="http://schemas.microsoft.com/office/powerpoint/2010/main" val="4189714462"/>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זוויות">
  <a:themeElements>
    <a:clrScheme name="זוויות">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זוויות">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זוויות">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lnDef>
      <a:spPr>
        <a:ln w="38100"/>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emplate>
  <TotalTime>803</TotalTime>
  <Words>609</Words>
  <Application>Microsoft Office PowerPoint</Application>
  <PresentationFormat>‫הצגה על המסך (4:3)</PresentationFormat>
  <Paragraphs>70</Paragraphs>
  <Slides>31</Slides>
  <Notes>0</Notes>
  <HiddenSlides>0</HiddenSlides>
  <MMClips>8</MMClips>
  <ScaleCrop>false</ScaleCrop>
  <HeadingPairs>
    <vt:vector size="4" baseType="variant">
      <vt:variant>
        <vt:lpstr>ערכת נושא</vt:lpstr>
      </vt:variant>
      <vt:variant>
        <vt:i4>1</vt:i4>
      </vt:variant>
      <vt:variant>
        <vt:lpstr>כותרות שקופיות</vt:lpstr>
      </vt:variant>
      <vt:variant>
        <vt:i4>31</vt:i4>
      </vt:variant>
    </vt:vector>
  </HeadingPairs>
  <TitlesOfParts>
    <vt:vector size="32" baseType="lpstr">
      <vt:lpstr>זוויות</vt:lpstr>
      <vt:lpstr>חידון ספר ירמיה </vt:lpstr>
      <vt:lpstr>באיזה הקשר שייכת התמונה?</vt:lpstr>
      <vt:lpstr>באיזה הקשר שייכת התמונה?</vt:lpstr>
      <vt:lpstr>באיזה הקשר שייכת התמונה?</vt:lpstr>
      <vt:lpstr>באיזה הקשר שייכות התמונות?</vt:lpstr>
      <vt:lpstr>באיזה הקשר שייכת המפה?</vt:lpstr>
      <vt:lpstr>באיזה הקשר שייכת התמונה?</vt:lpstr>
      <vt:lpstr>באיזה הקשר שייכת התמונה?</vt:lpstr>
      <vt:lpstr>באיזה הקשר שייכת התמונה?</vt:lpstr>
      <vt:lpstr>באיזה הקשר שייכת התמונה?</vt:lpstr>
      <vt:lpstr>באיזה הקשר שייכת התמונה?</vt:lpstr>
      <vt:lpstr>באיזה הקשר שייכת התמונה?</vt:lpstr>
      <vt:lpstr>באיזה הקשר שייכת התמונה?</vt:lpstr>
      <vt:lpstr>באיזה הקשר שייכת התמונה?</vt:lpstr>
      <vt:lpstr>באיזה הקשר שייכת התמונה?</vt:lpstr>
      <vt:lpstr>באיזה הקשר שייכת התמונה?</vt:lpstr>
      <vt:lpstr>לאיזה פסוק שייך הסרטון?</vt:lpstr>
      <vt:lpstr>באיזה הקשר שייך השטר?</vt:lpstr>
      <vt:lpstr>באיזה הקשר שייכת התמונה?</vt:lpstr>
      <vt:lpstr>באיזה הקשר שייכים השיר והתמונה?</vt:lpstr>
      <vt:lpstr>באיזה הקשר שייכת התמונה?</vt:lpstr>
      <vt:lpstr>לאיזה ביטוי שייך השיר?</vt:lpstr>
      <vt:lpstr>באיזה הקשר שייכת התמונה?</vt:lpstr>
      <vt:lpstr>באיזה הקשר שייכת התמונה?</vt:lpstr>
      <vt:lpstr>באיזה הקשר שייך הסרטון?</vt:lpstr>
      <vt:lpstr>באיזה הקשר שייכת התמונה?</vt:lpstr>
      <vt:lpstr>באיזה הקשר שייכת התמונה?</vt:lpstr>
      <vt:lpstr>באיזה הקשר שייך הסרטון והתמונה?</vt:lpstr>
      <vt:lpstr>באיזה הקשר שייכים השיר והתמונה?</vt:lpstr>
      <vt:lpstr>באיזה הקשר שייך הסרטון?</vt:lpstr>
      <vt:lpstr>סוף</vt:lpstr>
    </vt:vector>
  </TitlesOfParts>
  <Company>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חידון ספר ירמיה </dc:title>
  <dc:creator>Arie</dc:creator>
  <cp:lastModifiedBy>Arie</cp:lastModifiedBy>
  <cp:revision>49</cp:revision>
  <dcterms:created xsi:type="dcterms:W3CDTF">2015-12-07T07:16:00Z</dcterms:created>
  <dcterms:modified xsi:type="dcterms:W3CDTF">2015-12-09T08:55:10Z</dcterms:modified>
</cp:coreProperties>
</file>