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5" r:id="rId2"/>
    <p:sldId id="266" r:id="rId3"/>
    <p:sldId id="314" r:id="rId4"/>
    <p:sldId id="315" r:id="rId5"/>
    <p:sldId id="316" r:id="rId6"/>
    <p:sldId id="317" r:id="rId7"/>
    <p:sldId id="262" r:id="rId8"/>
    <p:sldId id="257" r:id="rId9"/>
    <p:sldId id="258" r:id="rId10"/>
    <p:sldId id="259" r:id="rId11"/>
    <p:sldId id="261" r:id="rId12"/>
    <p:sldId id="286" r:id="rId13"/>
    <p:sldId id="287" r:id="rId14"/>
    <p:sldId id="273" r:id="rId15"/>
    <p:sldId id="274" r:id="rId16"/>
    <p:sldId id="276" r:id="rId17"/>
    <p:sldId id="277" r:id="rId18"/>
    <p:sldId id="278" r:id="rId19"/>
    <p:sldId id="279" r:id="rId20"/>
    <p:sldId id="280" r:id="rId21"/>
    <p:sldId id="288" r:id="rId22"/>
    <p:sldId id="289" r:id="rId23"/>
    <p:sldId id="298" r:id="rId24"/>
    <p:sldId id="290" r:id="rId25"/>
    <p:sldId id="300" r:id="rId26"/>
    <p:sldId id="291" r:id="rId27"/>
    <p:sldId id="299" r:id="rId28"/>
    <p:sldId id="303" r:id="rId29"/>
    <p:sldId id="307" r:id="rId30"/>
    <p:sldId id="313" r:id="rId31"/>
    <p:sldId id="308" r:id="rId32"/>
    <p:sldId id="309" r:id="rId33"/>
    <p:sldId id="310" r:id="rId34"/>
    <p:sldId id="311" r:id="rId35"/>
    <p:sldId id="312" r:id="rId36"/>
    <p:sldId id="302" r:id="rId37"/>
    <p:sldId id="301" r:id="rId38"/>
    <p:sldId id="281" r:id="rId39"/>
    <p:sldId id="282" r:id="rId40"/>
    <p:sldId id="283" r:id="rId41"/>
    <p:sldId id="304" r:id="rId42"/>
    <p:sldId id="305" r:id="rId43"/>
    <p:sldId id="306" r:id="rId44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>
        <p:scale>
          <a:sx n="70" d="100"/>
          <a:sy n="70" d="100"/>
        </p:scale>
        <p:origin x="-3414" y="-18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BD7E9-8824-47AF-B822-7F9B66C3CAC4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D0370-096A-4580-8D14-94E78785DEC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\Documents\Scan0220.jpg"/>
          <p:cNvPicPr>
            <a:picLocks noChangeAspect="1" noChangeArrowheads="1"/>
          </p:cNvPicPr>
          <p:nvPr/>
        </p:nvPicPr>
        <p:blipFill>
          <a:blip r:embed="rId2" cstate="print"/>
          <a:srcRect l="1501" t="1739" r="3385"/>
          <a:stretch>
            <a:fillRect/>
          </a:stretch>
        </p:blipFill>
        <p:spPr bwMode="auto">
          <a:xfrm rot="10800000">
            <a:off x="166328" y="1136576"/>
            <a:ext cx="6525344" cy="81369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196752" y="200472"/>
            <a:ext cx="4344459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למה חז"ל לא השתמשו בהיתר המכירה?</a:t>
            </a:r>
          </a:p>
          <a:p>
            <a:r>
              <a:rPr lang="he-IL" b="1" dirty="0" smtClean="0"/>
              <a:t>       </a:t>
            </a:r>
            <a:r>
              <a:rPr lang="he-IL" b="1" dirty="0" err="1" smtClean="0"/>
              <a:t>הראי"ה</a:t>
            </a:r>
            <a:r>
              <a:rPr lang="he-IL" b="1" dirty="0" smtClean="0"/>
              <a:t> קוק זצ"ל, 'שבת הארץ'</a:t>
            </a:r>
            <a:endParaRPr lang="he-IL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23\Documents\Scan0221.jpg"/>
          <p:cNvPicPr>
            <a:picLocks noChangeAspect="1" noChangeArrowheads="1"/>
          </p:cNvPicPr>
          <p:nvPr/>
        </p:nvPicPr>
        <p:blipFill>
          <a:blip r:embed="rId2" cstate="print"/>
          <a:srcRect l="2273" t="16306" r="2273" b="3804"/>
          <a:stretch>
            <a:fillRect/>
          </a:stretch>
        </p:blipFill>
        <p:spPr bwMode="auto">
          <a:xfrm rot="10800000">
            <a:off x="130348" y="560512"/>
            <a:ext cx="6597304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0399" y="2576736"/>
            <a:ext cx="144943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מאתר 'דעת'</a:t>
            </a:r>
            <a:endParaRPr lang="he-IL" b="1" dirty="0"/>
          </a:p>
        </p:txBody>
      </p:sp>
      <p:pic>
        <p:nvPicPr>
          <p:cNvPr id="1026" name="Picture 2" descr="C:\Users\123\Documents\Scan0238.jpg"/>
          <p:cNvPicPr>
            <a:picLocks noChangeAspect="1" noChangeArrowheads="1"/>
          </p:cNvPicPr>
          <p:nvPr/>
        </p:nvPicPr>
        <p:blipFill>
          <a:blip r:embed="rId3" cstate="print"/>
          <a:srcRect l="3967" r="3967" b="11334"/>
          <a:stretch>
            <a:fillRect/>
          </a:stretch>
        </p:blipFill>
        <p:spPr bwMode="auto">
          <a:xfrm>
            <a:off x="123221" y="4160912"/>
            <a:ext cx="6611557" cy="4061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767" y="8265368"/>
            <a:ext cx="309091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       הצפה, כ"ד </a:t>
            </a:r>
            <a:r>
              <a:rPr lang="he-IL" b="1" dirty="0" err="1" smtClean="0"/>
              <a:t>חשון</a:t>
            </a:r>
            <a:r>
              <a:rPr lang="he-IL" b="1" dirty="0" smtClean="0"/>
              <a:t> תשי"ב</a:t>
            </a:r>
          </a:p>
          <a:p>
            <a:r>
              <a:rPr lang="he-IL" b="1" dirty="0" smtClean="0"/>
              <a:t>  לנתיבות ישראל, </a:t>
            </a:r>
            <a:r>
              <a:rPr lang="he-IL" b="1" dirty="0" err="1" smtClean="0"/>
              <a:t>ח"ב</a:t>
            </a:r>
            <a:r>
              <a:rPr lang="he-IL" b="1" dirty="0" smtClean="0"/>
              <a:t> </a:t>
            </a:r>
            <a:r>
              <a:rPr lang="he-IL" b="1" dirty="0" err="1" smtClean="0"/>
              <a:t>עמ</a:t>
            </a:r>
            <a:r>
              <a:rPr lang="he-IL" b="1" dirty="0" smtClean="0"/>
              <a:t>' </a:t>
            </a:r>
            <a:r>
              <a:rPr lang="he-IL" b="1" dirty="0" err="1" smtClean="0"/>
              <a:t>רכד</a:t>
            </a:r>
            <a:endParaRPr lang="he-IL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44824" y="3152800"/>
            <a:ext cx="3350597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ללא חשש שמיטה – </a:t>
            </a:r>
            <a:r>
              <a:rPr lang="he-IL" sz="2000" b="1" dirty="0" err="1" smtClean="0"/>
              <a:t>האמנם</a:t>
            </a:r>
            <a:r>
              <a:rPr lang="he-IL" sz="2000" b="1" dirty="0" smtClean="0"/>
              <a:t> ??</a:t>
            </a:r>
          </a:p>
          <a:p>
            <a:r>
              <a:rPr lang="he-IL" sz="1600" b="1" dirty="0" smtClean="0"/>
              <a:t>   </a:t>
            </a:r>
            <a:r>
              <a:rPr lang="he-IL" b="1" dirty="0" smtClean="0"/>
              <a:t>הרב צבי יהודה הכהן קוק זצ"ל</a:t>
            </a:r>
            <a:endParaRPr lang="he-IL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123\Documents\Scan0224.jpg"/>
          <p:cNvPicPr>
            <a:picLocks noChangeAspect="1" noChangeArrowheads="1"/>
          </p:cNvPicPr>
          <p:nvPr/>
        </p:nvPicPr>
        <p:blipFill>
          <a:blip r:embed="rId2" cstate="print"/>
          <a:srcRect l="4763" r="2102" b="10065"/>
          <a:stretch>
            <a:fillRect/>
          </a:stretch>
        </p:blipFill>
        <p:spPr bwMode="auto">
          <a:xfrm rot="10800000">
            <a:off x="775767" y="920552"/>
            <a:ext cx="5306465" cy="880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92696" y="200472"/>
            <a:ext cx="5439310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הפקעת קדושת שביעית על ידי מכירת הקרקע לנכרי</a:t>
            </a:r>
          </a:p>
          <a:p>
            <a:r>
              <a:rPr lang="he-IL" sz="1600" b="1" dirty="0" smtClean="0"/>
              <a:t>                          </a:t>
            </a:r>
            <a:r>
              <a:rPr lang="he-IL" b="1" dirty="0" smtClean="0"/>
              <a:t>הרב שאול ישראלי זצ"ל</a:t>
            </a:r>
            <a:endParaRPr lang="he-IL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23\Documents\Scan0225.jpg"/>
          <p:cNvPicPr>
            <a:picLocks noChangeAspect="1" noChangeArrowheads="1"/>
          </p:cNvPicPr>
          <p:nvPr/>
        </p:nvPicPr>
        <p:blipFill>
          <a:blip r:embed="rId2" cstate="print"/>
          <a:srcRect l="1112" t="979" r="2952" b="1330"/>
          <a:stretch>
            <a:fillRect/>
          </a:stretch>
        </p:blipFill>
        <p:spPr bwMode="auto">
          <a:xfrm>
            <a:off x="1088740" y="236476"/>
            <a:ext cx="4680520" cy="9433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23\Documents\Scan0226.jpg"/>
          <p:cNvPicPr>
            <a:picLocks noChangeAspect="1" noChangeArrowheads="1"/>
          </p:cNvPicPr>
          <p:nvPr/>
        </p:nvPicPr>
        <p:blipFill>
          <a:blip r:embed="rId2" cstate="print"/>
          <a:srcRect t="4204"/>
          <a:stretch>
            <a:fillRect/>
          </a:stretch>
        </p:blipFill>
        <p:spPr bwMode="auto">
          <a:xfrm>
            <a:off x="993279" y="208248"/>
            <a:ext cx="4871442" cy="9489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123\Documents\Scan0227.jpg"/>
          <p:cNvPicPr>
            <a:picLocks noChangeAspect="1" noChangeArrowheads="1"/>
          </p:cNvPicPr>
          <p:nvPr/>
        </p:nvPicPr>
        <p:blipFill>
          <a:blip r:embed="rId2" cstate="print"/>
          <a:srcRect t="4810" b="6850"/>
          <a:stretch>
            <a:fillRect/>
          </a:stretch>
        </p:blipFill>
        <p:spPr bwMode="auto">
          <a:xfrm>
            <a:off x="896326" y="200472"/>
            <a:ext cx="4953548" cy="87849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19572" y="8985448"/>
            <a:ext cx="532870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                  דבר השמיטה בבתי הספר הדתי , תש"ם</a:t>
            </a:r>
          </a:p>
          <a:p>
            <a:r>
              <a:rPr lang="he-IL" b="1" dirty="0" smtClean="0"/>
              <a:t>(החלק האחרון של מאמרו שנדפס 'בצאת השנה', תש"ך)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88120" y="9536668"/>
            <a:ext cx="164179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 מאתר 'דעת'</a:t>
            </a:r>
            <a:endParaRPr lang="he-IL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213.jpg"/>
          <p:cNvPicPr>
            <a:picLocks noChangeAspect="1" noChangeArrowheads="1"/>
          </p:cNvPicPr>
          <p:nvPr/>
        </p:nvPicPr>
        <p:blipFill>
          <a:blip r:embed="rId2" cstate="print"/>
          <a:srcRect l="2095" t="8364" r="3264" b="787"/>
          <a:stretch>
            <a:fillRect/>
          </a:stretch>
        </p:blipFill>
        <p:spPr bwMode="auto">
          <a:xfrm>
            <a:off x="404664" y="992560"/>
            <a:ext cx="6048672" cy="8736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92696" y="272480"/>
            <a:ext cx="5363969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בעניין ההיתרים להפקעת שביעית ('היתר המכירה')</a:t>
            </a:r>
          </a:p>
          <a:p>
            <a:r>
              <a:rPr lang="he-IL" sz="1600" b="1" dirty="0" smtClean="0"/>
              <a:t>                       </a:t>
            </a:r>
            <a:r>
              <a:rPr lang="he-IL" b="1" dirty="0" smtClean="0"/>
              <a:t>הרב משה יחיאל צוריאל</a:t>
            </a:r>
            <a:endParaRPr lang="he-IL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214.jpg"/>
          <p:cNvPicPr>
            <a:picLocks noChangeAspect="1" noChangeArrowheads="1"/>
          </p:cNvPicPr>
          <p:nvPr/>
        </p:nvPicPr>
        <p:blipFill>
          <a:blip r:embed="rId2" cstate="print"/>
          <a:srcRect l="2128" t="1145" r="3325" b="6661"/>
          <a:stretch>
            <a:fillRect/>
          </a:stretch>
        </p:blipFill>
        <p:spPr bwMode="auto">
          <a:xfrm rot="10800000">
            <a:off x="332656" y="344487"/>
            <a:ext cx="6264696" cy="92780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Documents\Scan0215.jpg"/>
          <p:cNvPicPr>
            <a:picLocks noChangeAspect="1" noChangeArrowheads="1"/>
          </p:cNvPicPr>
          <p:nvPr/>
        </p:nvPicPr>
        <p:blipFill>
          <a:blip r:embed="rId2" cstate="print"/>
          <a:srcRect l="1925" t="1639" r="3361" b="1639"/>
          <a:stretch>
            <a:fillRect/>
          </a:stretch>
        </p:blipFill>
        <p:spPr bwMode="auto">
          <a:xfrm>
            <a:off x="260648" y="200472"/>
            <a:ext cx="6336704" cy="9231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ocuments\Scan0216.jpg"/>
          <p:cNvPicPr>
            <a:picLocks noChangeAspect="1" noChangeArrowheads="1"/>
          </p:cNvPicPr>
          <p:nvPr/>
        </p:nvPicPr>
        <p:blipFill>
          <a:blip r:embed="rId2" cstate="print"/>
          <a:srcRect l="3330" t="5169" r="2974" b="5866"/>
          <a:stretch>
            <a:fillRect/>
          </a:stretch>
        </p:blipFill>
        <p:spPr bwMode="auto">
          <a:xfrm rot="10800000">
            <a:off x="271726" y="344488"/>
            <a:ext cx="6181610" cy="892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8640" y="9345488"/>
            <a:ext cx="488948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אוצרות </a:t>
            </a:r>
            <a:r>
              <a:rPr lang="he-IL" b="1" dirty="0" err="1" smtClean="0"/>
              <a:t>הראי"ה</a:t>
            </a:r>
            <a:r>
              <a:rPr lang="he-IL" b="1" dirty="0" smtClean="0"/>
              <a:t>, ראשון לציון תשס"ב, ח"א </a:t>
            </a:r>
            <a:r>
              <a:rPr lang="he-IL" b="1" dirty="0" err="1" smtClean="0"/>
              <a:t>עמ</a:t>
            </a:r>
            <a:r>
              <a:rPr lang="he-IL" b="1" dirty="0" smtClean="0"/>
              <a:t>' 130</a:t>
            </a:r>
            <a:endParaRPr lang="he-IL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ocuments\Scan0217.jpg"/>
          <p:cNvPicPr>
            <a:picLocks noChangeAspect="1" noChangeArrowheads="1"/>
          </p:cNvPicPr>
          <p:nvPr/>
        </p:nvPicPr>
        <p:blipFill>
          <a:blip r:embed="rId2" cstate="print"/>
          <a:srcRect l="1876" r="4792" b="7229"/>
          <a:stretch>
            <a:fillRect/>
          </a:stretch>
        </p:blipFill>
        <p:spPr bwMode="auto">
          <a:xfrm rot="10800000">
            <a:off x="325080" y="416496"/>
            <a:ext cx="6207839" cy="87129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32656" y="9345488"/>
            <a:ext cx="288412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אוצרות </a:t>
            </a:r>
            <a:r>
              <a:rPr lang="he-IL" b="1" dirty="0" err="1" smtClean="0"/>
              <a:t>הראי"ה</a:t>
            </a:r>
            <a:r>
              <a:rPr lang="he-IL" b="1" dirty="0" smtClean="0"/>
              <a:t>, שם </a:t>
            </a:r>
            <a:r>
              <a:rPr lang="he-IL" b="1" dirty="0" err="1" smtClean="0"/>
              <a:t>עמ</a:t>
            </a:r>
            <a:r>
              <a:rPr lang="he-IL" b="1" dirty="0" smtClean="0"/>
              <a:t>' 557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0648" y="6321152"/>
            <a:ext cx="26677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(</a:t>
            </a:r>
            <a:r>
              <a:rPr lang="he-IL" sz="1600" b="1" dirty="0" smtClean="0"/>
              <a:t>אגרות הראיה, א, אגרת </a:t>
            </a:r>
            <a:r>
              <a:rPr lang="he-IL" sz="1600" b="1" dirty="0" err="1" smtClean="0"/>
              <a:t>שטז</a:t>
            </a:r>
            <a:r>
              <a:rPr lang="he-IL" sz="1600" b="1" dirty="0" smtClean="0"/>
              <a:t>)</a:t>
            </a:r>
            <a:endParaRPr lang="he-IL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23\Documents\Scan0222.jpg"/>
          <p:cNvPicPr>
            <a:picLocks noChangeAspect="1" noChangeArrowheads="1"/>
          </p:cNvPicPr>
          <p:nvPr/>
        </p:nvPicPr>
        <p:blipFill>
          <a:blip r:embed="rId2" cstate="print"/>
          <a:srcRect r="2681"/>
          <a:stretch>
            <a:fillRect/>
          </a:stretch>
        </p:blipFill>
        <p:spPr bwMode="auto">
          <a:xfrm rot="10800000">
            <a:off x="483797" y="1064568"/>
            <a:ext cx="5890406" cy="86334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36712" y="272480"/>
            <a:ext cx="5097870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                  </a:t>
            </a:r>
            <a:r>
              <a:rPr lang="he-IL" sz="2000" b="1" dirty="0" smtClean="0"/>
              <a:t>על היתר המכירה</a:t>
            </a:r>
          </a:p>
          <a:p>
            <a:r>
              <a:rPr lang="he-IL" b="1" dirty="0" smtClean="0"/>
              <a:t>הרב שלמה זלמן </a:t>
            </a:r>
            <a:r>
              <a:rPr lang="he-IL" b="1" dirty="0" err="1" smtClean="0"/>
              <a:t>אויערבך</a:t>
            </a:r>
            <a:r>
              <a:rPr lang="he-IL" b="1" dirty="0" smtClean="0"/>
              <a:t> זצ"ל, הקדמה </a:t>
            </a:r>
            <a:r>
              <a:rPr lang="he-IL" b="1" dirty="0" err="1" smtClean="0"/>
              <a:t>ל'מעדני</a:t>
            </a:r>
            <a:r>
              <a:rPr lang="he-IL" b="1" dirty="0" smtClean="0"/>
              <a:t> ארץ'</a:t>
            </a:r>
            <a:endParaRPr lang="he-IL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23\Documents\Scan0223.jpg"/>
          <p:cNvPicPr>
            <a:picLocks noChangeAspect="1" noChangeArrowheads="1"/>
          </p:cNvPicPr>
          <p:nvPr/>
        </p:nvPicPr>
        <p:blipFill>
          <a:blip r:embed="rId2" cstate="print"/>
          <a:srcRect l="1578" r="7950" b="2874"/>
          <a:stretch>
            <a:fillRect/>
          </a:stretch>
        </p:blipFill>
        <p:spPr bwMode="auto">
          <a:xfrm rot="10800000">
            <a:off x="176358" y="344488"/>
            <a:ext cx="6505284" cy="6192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609184"/>
            <a:ext cx="13407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מאתר 'דעת'</a:t>
            </a:r>
            <a:endParaRPr lang="he-IL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123\Documents\Scan0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92" y="1304544"/>
            <a:ext cx="6528816" cy="7296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916832" y="488504"/>
            <a:ext cx="3143809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הרקע הרעיוני להיתר המכ</a:t>
            </a:r>
            <a:r>
              <a:rPr lang="he-IL" b="1" dirty="0" smtClean="0"/>
              <a:t>ירה</a:t>
            </a:r>
          </a:p>
          <a:p>
            <a:r>
              <a:rPr lang="he-IL" sz="1600" b="1" dirty="0" smtClean="0"/>
              <a:t>          </a:t>
            </a:r>
            <a:r>
              <a:rPr lang="he-IL" b="1" dirty="0" smtClean="0"/>
              <a:t>הרב יעקב אריאל</a:t>
            </a:r>
            <a:endParaRPr lang="he-IL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123\Documents\Scan0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315" y="250729"/>
            <a:ext cx="6323369" cy="9404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23\Documents\Scan0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029" y="226155"/>
            <a:ext cx="6407941" cy="9453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23\Documents\Scan0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679" y="244093"/>
            <a:ext cx="6288641" cy="94178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23\Documents\Scan0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302" y="92964"/>
            <a:ext cx="6597396" cy="9720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23\Documents\Scan02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452" y="104394"/>
            <a:ext cx="6483096" cy="96972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23\Documents\Scan02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22" y="704528"/>
            <a:ext cx="6505956" cy="40645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0400" y="4664968"/>
            <a:ext cx="280564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b="1" dirty="0" smtClean="0"/>
          </a:p>
          <a:p>
            <a:r>
              <a:rPr lang="he-IL" b="1" dirty="0" smtClean="0"/>
              <a:t>           'שנה בשנה', תשס"א</a:t>
            </a:r>
          </a:p>
          <a:p>
            <a:r>
              <a:rPr lang="he-IL" b="1" dirty="0"/>
              <a:t> </a:t>
            </a:r>
            <a:r>
              <a:rPr lang="he-IL" b="1" dirty="0" smtClean="0"/>
              <a:t>                      מאתר 'דעת'</a:t>
            </a:r>
          </a:p>
          <a:p>
            <a:endParaRPr lang="he-IL" b="1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ocuments\Scan0260.jpg"/>
          <p:cNvPicPr>
            <a:picLocks noChangeAspect="1" noChangeArrowheads="1"/>
          </p:cNvPicPr>
          <p:nvPr/>
        </p:nvPicPr>
        <p:blipFill>
          <a:blip r:embed="rId2" cstate="print"/>
          <a:srcRect l="11067" t="52244" b="1390"/>
          <a:stretch>
            <a:fillRect/>
          </a:stretch>
        </p:blipFill>
        <p:spPr bwMode="auto">
          <a:xfrm rot="5400000">
            <a:off x="-883704" y="2129393"/>
            <a:ext cx="8625408" cy="6495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76872" y="272480"/>
            <a:ext cx="2348720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יסודות היתר המכירה</a:t>
            </a:r>
          </a:p>
          <a:p>
            <a:r>
              <a:rPr lang="he-IL" sz="1600" b="1" dirty="0" smtClean="0"/>
              <a:t>     </a:t>
            </a:r>
            <a:r>
              <a:rPr lang="he-IL" b="1" dirty="0" smtClean="0"/>
              <a:t>הרב יעקב אריא</a:t>
            </a:r>
            <a:r>
              <a:rPr lang="he-IL" sz="1600" b="1" dirty="0" smtClean="0"/>
              <a:t>ל</a:t>
            </a:r>
            <a:endParaRPr lang="he-IL" sz="1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ocuments\Scan0262.jpg"/>
          <p:cNvPicPr>
            <a:picLocks noChangeAspect="1" noChangeArrowheads="1"/>
          </p:cNvPicPr>
          <p:nvPr/>
        </p:nvPicPr>
        <p:blipFill>
          <a:blip r:embed="rId2" cstate="print"/>
          <a:srcRect t="1390" r="2047" b="52244"/>
          <a:stretch>
            <a:fillRect/>
          </a:stretch>
        </p:blipFill>
        <p:spPr bwMode="auto">
          <a:xfrm rot="5400000">
            <a:off x="-1143509" y="1688868"/>
            <a:ext cx="9145016" cy="61682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262.jpg"/>
          <p:cNvPicPr>
            <a:picLocks noChangeAspect="1" noChangeArrowheads="1"/>
          </p:cNvPicPr>
          <p:nvPr/>
        </p:nvPicPr>
        <p:blipFill>
          <a:blip r:embed="rId2" cstate="print"/>
          <a:srcRect t="52156" r="7499" b="142"/>
          <a:stretch>
            <a:fillRect/>
          </a:stretch>
        </p:blipFill>
        <p:spPr bwMode="auto">
          <a:xfrm rot="5400000">
            <a:off x="-958903" y="1420023"/>
            <a:ext cx="8654102" cy="6359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0263.jpg"/>
          <p:cNvPicPr>
            <a:picLocks noChangeAspect="1" noChangeArrowheads="1"/>
          </p:cNvPicPr>
          <p:nvPr/>
        </p:nvPicPr>
        <p:blipFill>
          <a:blip r:embed="rId2" cstate="print"/>
          <a:srcRect l="1913" t="53836" r="1649" b="477"/>
          <a:stretch>
            <a:fillRect/>
          </a:stretch>
        </p:blipFill>
        <p:spPr bwMode="auto">
          <a:xfrm rot="16200000">
            <a:off x="-1184689" y="1798340"/>
            <a:ext cx="9227378" cy="630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263.jpg"/>
          <p:cNvPicPr>
            <a:picLocks noChangeAspect="1" noChangeArrowheads="1"/>
          </p:cNvPicPr>
          <p:nvPr/>
        </p:nvPicPr>
        <p:blipFill>
          <a:blip r:embed="rId2" cstate="print"/>
          <a:srcRect t="741" b="53328"/>
          <a:stretch>
            <a:fillRect/>
          </a:stretch>
        </p:blipFill>
        <p:spPr bwMode="auto">
          <a:xfrm rot="16200000">
            <a:off x="-1353515" y="1782558"/>
            <a:ext cx="9565030" cy="6340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Documents\Scan0264.jpg"/>
          <p:cNvPicPr>
            <a:picLocks noChangeAspect="1" noChangeArrowheads="1"/>
          </p:cNvPicPr>
          <p:nvPr/>
        </p:nvPicPr>
        <p:blipFill>
          <a:blip r:embed="rId2" cstate="print"/>
          <a:srcRect t="4931" r="5779" b="50000"/>
          <a:stretch>
            <a:fillRect/>
          </a:stretch>
        </p:blipFill>
        <p:spPr bwMode="auto">
          <a:xfrm rot="5400000">
            <a:off x="-1062543" y="1397562"/>
            <a:ext cx="8784975" cy="63907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264.jpg"/>
          <p:cNvPicPr>
            <a:picLocks noChangeAspect="1" noChangeArrowheads="1"/>
          </p:cNvPicPr>
          <p:nvPr/>
        </p:nvPicPr>
        <p:blipFill>
          <a:blip r:embed="rId2" cstate="print"/>
          <a:srcRect t="54361"/>
          <a:stretch>
            <a:fillRect/>
          </a:stretch>
        </p:blipFill>
        <p:spPr bwMode="auto">
          <a:xfrm rot="5400000">
            <a:off x="-1179512" y="1754236"/>
            <a:ext cx="9217024" cy="6397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ocuments\Scan0265.jpg"/>
          <p:cNvPicPr>
            <a:picLocks noChangeAspect="1" noChangeArrowheads="1"/>
          </p:cNvPicPr>
          <p:nvPr/>
        </p:nvPicPr>
        <p:blipFill>
          <a:blip r:embed="rId2" cstate="print"/>
          <a:srcRect t="1847" r="9510" b="52222"/>
          <a:stretch>
            <a:fillRect/>
          </a:stretch>
        </p:blipFill>
        <p:spPr bwMode="auto">
          <a:xfrm rot="5400000">
            <a:off x="-855477" y="1341772"/>
            <a:ext cx="8568952" cy="64303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45359" y="9129464"/>
            <a:ext cx="297870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</a:t>
            </a:r>
            <a:r>
              <a:rPr lang="he-IL" b="1" dirty="0" err="1" smtClean="0"/>
              <a:t>באהלי</a:t>
            </a:r>
            <a:r>
              <a:rPr lang="he-IL" b="1" dirty="0" smtClean="0"/>
              <a:t> שדה, כפר דרום תש"ס</a:t>
            </a:r>
            <a:endParaRPr lang="he-IL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52736" y="272480"/>
            <a:ext cx="46681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הנוסיף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למכור אדמות ישראל לגוי בשביעית?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sz="2200" b="1" dirty="0" smtClean="0">
                <a:latin typeface="Calibri" pitchFamily="34" charset="0"/>
                <a:cs typeface="Arial" pitchFamily="34" charset="0"/>
              </a:rPr>
              <a:t>             </a:t>
            </a:r>
            <a:r>
              <a:rPr lang="he-IL" b="1" dirty="0" smtClean="0">
                <a:latin typeface="Calibri" pitchFamily="34" charset="0"/>
                <a:cs typeface="Arial" pitchFamily="34" charset="0"/>
              </a:rPr>
              <a:t>הרב חיים דוד הלוי זצ"ל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תמונה 1" descr="Scan0152"/>
          <p:cNvPicPr>
            <a:picLocks noChangeAspect="1" noChangeArrowheads="1"/>
          </p:cNvPicPr>
          <p:nvPr/>
        </p:nvPicPr>
        <p:blipFill>
          <a:blip r:embed="rId2" cstate="print"/>
          <a:srcRect t="11009" r="2151"/>
          <a:stretch>
            <a:fillRect/>
          </a:stretch>
        </p:blipFill>
        <p:spPr bwMode="auto">
          <a:xfrm>
            <a:off x="185062" y="992560"/>
            <a:ext cx="6487875" cy="830612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3.jpg"/>
          <p:cNvPicPr/>
          <p:nvPr/>
        </p:nvPicPr>
        <p:blipFill>
          <a:blip r:embed="rId2" cstate="print"/>
          <a:srcRect t="2144" r="2629"/>
          <a:stretch>
            <a:fillRect/>
          </a:stretch>
        </p:blipFill>
        <p:spPr bwMode="auto">
          <a:xfrm rot="10800000">
            <a:off x="432820" y="210836"/>
            <a:ext cx="5992359" cy="9484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89874" y="224922"/>
            <a:ext cx="6078252" cy="9456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5.jpg"/>
          <p:cNvPicPr/>
          <p:nvPr/>
        </p:nvPicPr>
        <p:blipFill>
          <a:blip r:embed="rId2" cstate="print"/>
          <a:srcRect l="1549" t="1619" r="3168" b="1619"/>
          <a:stretch>
            <a:fillRect/>
          </a:stretch>
        </p:blipFill>
        <p:spPr bwMode="auto">
          <a:xfrm rot="10800000">
            <a:off x="785878" y="226290"/>
            <a:ext cx="5286244" cy="94534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7.jpg"/>
          <p:cNvPicPr/>
          <p:nvPr/>
        </p:nvPicPr>
        <p:blipFill>
          <a:blip r:embed="rId2" cstate="print"/>
          <a:srcRect r="2028"/>
          <a:stretch>
            <a:fillRect/>
          </a:stretch>
        </p:blipFill>
        <p:spPr bwMode="auto">
          <a:xfrm rot="10800000">
            <a:off x="506177" y="187429"/>
            <a:ext cx="5845646" cy="95311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6.jpg"/>
          <p:cNvPicPr/>
          <p:nvPr/>
        </p:nvPicPr>
        <p:blipFill>
          <a:blip r:embed="rId2" cstate="print"/>
          <a:srcRect l="2071" t="1875" r="2254" b="1380"/>
          <a:stretch>
            <a:fillRect/>
          </a:stretch>
        </p:blipFill>
        <p:spPr bwMode="auto">
          <a:xfrm rot="10800000">
            <a:off x="540593" y="310298"/>
            <a:ext cx="5776813" cy="9285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158.jpg"/>
          <p:cNvPicPr/>
          <p:nvPr/>
        </p:nvPicPr>
        <p:blipFill>
          <a:blip r:embed="rId2" cstate="print"/>
          <a:srcRect l="1821" r="1592" b="1458"/>
          <a:stretch>
            <a:fillRect/>
          </a:stretch>
        </p:blipFill>
        <p:spPr bwMode="auto">
          <a:xfrm rot="10800000">
            <a:off x="325145" y="560512"/>
            <a:ext cx="6207709" cy="75057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8553400"/>
            <a:ext cx="746871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       'שנה בשנה', תשנ"ג </a:t>
            </a:r>
            <a:r>
              <a:rPr lang="he-IL" b="1" dirty="0" err="1" smtClean="0"/>
              <a:t>עמ</a:t>
            </a:r>
            <a:r>
              <a:rPr lang="he-IL" b="1" dirty="0" smtClean="0"/>
              <a:t>' 165 [=מים חיים, ב, תל-אביב תשנ"ה, סי' </a:t>
            </a:r>
            <a:r>
              <a:rPr lang="he-IL" b="1" dirty="0" err="1" smtClean="0"/>
              <a:t>סא</a:t>
            </a:r>
            <a:r>
              <a:rPr lang="he-IL" b="1" dirty="0" smtClean="0"/>
              <a:t>] </a:t>
            </a:r>
            <a:endParaRPr lang="en-US" b="1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\Documents\Scan0218.jpg"/>
          <p:cNvPicPr>
            <a:picLocks noChangeAspect="1" noChangeArrowheads="1"/>
          </p:cNvPicPr>
          <p:nvPr/>
        </p:nvPicPr>
        <p:blipFill>
          <a:blip r:embed="rId2" cstate="print"/>
          <a:srcRect l="2111" t="16102" r="2111"/>
          <a:stretch>
            <a:fillRect/>
          </a:stretch>
        </p:blipFill>
        <p:spPr bwMode="auto">
          <a:xfrm>
            <a:off x="207551" y="1244588"/>
            <a:ext cx="6442898" cy="7416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72816" y="344488"/>
            <a:ext cx="3284874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סיכום דעת המתנגדים למכירה</a:t>
            </a:r>
          </a:p>
          <a:p>
            <a:r>
              <a:rPr lang="he-IL" b="1" dirty="0" smtClean="0"/>
              <a:t>           הרב קלמן כהנא זצ"ל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8640" y="8841432"/>
            <a:ext cx="581281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מתוך: דר' יהודה איזנברג, שנת שבתון, תשנ"ג, </a:t>
            </a:r>
            <a:r>
              <a:rPr lang="he-IL" b="1" dirty="0" err="1" smtClean="0"/>
              <a:t>עמ</a:t>
            </a:r>
            <a:r>
              <a:rPr lang="he-IL" b="1" dirty="0" smtClean="0"/>
              <a:t>' 152-153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23\Documents\Scan0219.jpg"/>
          <p:cNvPicPr>
            <a:picLocks noChangeAspect="1" noChangeArrowheads="1"/>
          </p:cNvPicPr>
          <p:nvPr/>
        </p:nvPicPr>
        <p:blipFill>
          <a:blip r:embed="rId2" cstate="print"/>
          <a:srcRect l="3175" t="1696" r="1587"/>
          <a:stretch>
            <a:fillRect/>
          </a:stretch>
        </p:blipFill>
        <p:spPr bwMode="auto">
          <a:xfrm rot="10800000">
            <a:off x="546357" y="484903"/>
            <a:ext cx="5765286" cy="8936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989616" y="0"/>
            <a:ext cx="87876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 smtClean="0"/>
              <a:t>סיכום</a:t>
            </a:r>
            <a:endParaRPr lang="he-IL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0648" y="9536668"/>
            <a:ext cx="387798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ד"ר יהודה איזנברג, שנת שבתון, תשנ"ג</a:t>
            </a:r>
            <a:endParaRPr lang="he-IL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23\Documents\Scan0235.jpg"/>
          <p:cNvPicPr>
            <a:picLocks noChangeAspect="1" noChangeArrowheads="1"/>
          </p:cNvPicPr>
          <p:nvPr/>
        </p:nvPicPr>
        <p:blipFill>
          <a:blip r:embed="rId2" cstate="print"/>
          <a:srcRect t="8194" b="2566"/>
          <a:stretch>
            <a:fillRect/>
          </a:stretch>
        </p:blipFill>
        <p:spPr bwMode="auto">
          <a:xfrm>
            <a:off x="244602" y="992560"/>
            <a:ext cx="6368796" cy="8657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52736" y="200472"/>
            <a:ext cx="4778872" cy="6771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בעיית השמיטה ביישובים החקלאיים החדשים</a:t>
            </a:r>
          </a:p>
          <a:p>
            <a:r>
              <a:rPr lang="he-IL" b="1" dirty="0" smtClean="0"/>
              <a:t>                     (לכיתות היסודי)</a:t>
            </a:r>
            <a:endParaRPr lang="he-IL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23\Documents\Scan0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07" y="117886"/>
            <a:ext cx="5832713" cy="95403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23\Documents\Scan0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828" y="344488"/>
            <a:ext cx="6002344" cy="8284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60648" y="8769424"/>
            <a:ext cx="132119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מאתר 'דעת'</a:t>
            </a:r>
            <a:endParaRPr lang="he-IL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48880" y="200472"/>
            <a:ext cx="222849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    </a:t>
            </a:r>
            <a:r>
              <a:rPr lang="he-IL" sz="2000" b="1" dirty="0" smtClean="0"/>
              <a:t>היתר המכירה</a:t>
            </a:r>
          </a:p>
          <a:p>
            <a:r>
              <a:rPr lang="he-IL" sz="2000" b="1" dirty="0" smtClean="0"/>
              <a:t>ביבליוגרפיה נבחרת</a:t>
            </a:r>
            <a:endParaRPr lang="he-IL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96952" y="848544"/>
            <a:ext cx="95731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א. הלכה</a:t>
            </a:r>
            <a:endParaRPr lang="he-IL" b="1" dirty="0"/>
          </a:p>
        </p:txBody>
      </p:sp>
      <p:pic>
        <p:nvPicPr>
          <p:cNvPr id="6" name="Picture 3" descr="C:\Users\123\Documents\Scan0415.jpg"/>
          <p:cNvPicPr>
            <a:picLocks noChangeAspect="1" noChangeArrowheads="1"/>
          </p:cNvPicPr>
          <p:nvPr/>
        </p:nvPicPr>
        <p:blipFill>
          <a:blip r:embed="rId2" cstate="print"/>
          <a:srcRect l="15956" t="55388" r="5979" b="1538"/>
          <a:stretch>
            <a:fillRect/>
          </a:stretch>
        </p:blipFill>
        <p:spPr bwMode="auto">
          <a:xfrm rot="5400000">
            <a:off x="-686872" y="2372128"/>
            <a:ext cx="8136904" cy="6097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18106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50337" y="776536"/>
            <a:ext cx="132119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ב. היסטוריה</a:t>
            </a:r>
            <a:endParaRPr lang="he-IL" b="1" dirty="0"/>
          </a:p>
        </p:txBody>
      </p:sp>
      <p:pic>
        <p:nvPicPr>
          <p:cNvPr id="4" name="Picture 2" descr="C:\Users\123\Documents\Scan0417.jpg"/>
          <p:cNvPicPr>
            <a:picLocks noChangeAspect="1" noChangeArrowheads="1"/>
          </p:cNvPicPr>
          <p:nvPr/>
        </p:nvPicPr>
        <p:blipFill>
          <a:blip r:embed="rId2" cstate="print"/>
          <a:srcRect l="52978" t="54089" b="1106"/>
          <a:stretch>
            <a:fillRect/>
          </a:stretch>
        </p:blipFill>
        <p:spPr bwMode="auto">
          <a:xfrm rot="5400000">
            <a:off x="1336840" y="780464"/>
            <a:ext cx="4104457" cy="62568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9625104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215735"/>
            <a:ext cx="54745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ערך: שמואל </a:t>
            </a:r>
            <a:r>
              <a:rPr kumimoji="0" lang="he-IL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כ"ץ</a:t>
            </a: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 רב ת"ת ממ"ד 'נחלה' הר-נוף</a:t>
            </a:r>
            <a:r>
              <a:rPr kumimoji="0" lang="he-IL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, 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בית </a:t>
            </a: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הספר </a:t>
            </a:r>
            <a:r>
              <a:rPr kumimoji="0" lang="he-IL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ממ"ד תורני </a:t>
            </a: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לבנות הר-נוף, ואולפנת חורב, ירושלים</a:t>
            </a:r>
            <a:endParaRPr kumimoji="0" 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123\Documents\Scan0418.jpg"/>
          <p:cNvPicPr>
            <a:picLocks noChangeAspect="1" noChangeArrowheads="1"/>
          </p:cNvPicPr>
          <p:nvPr/>
        </p:nvPicPr>
        <p:blipFill>
          <a:blip r:embed="rId2" cstate="print"/>
          <a:srcRect l="1575" t="1063" b="51521"/>
          <a:stretch>
            <a:fillRect/>
          </a:stretch>
        </p:blipFill>
        <p:spPr bwMode="auto">
          <a:xfrm rot="5400000">
            <a:off x="-1071500" y="1892660"/>
            <a:ext cx="9001000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80875360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283</Words>
  <Application>Microsoft Office PowerPoint</Application>
  <PresentationFormat>A4 Paper (210x297 mm)‎</PresentationFormat>
  <Paragraphs>45</Paragraphs>
  <Slides>43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43</vt:i4>
      </vt:variant>
    </vt:vector>
  </HeadingPairs>
  <TitlesOfParts>
    <vt:vector size="44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  <vt:lpstr>שקופית 19</vt:lpstr>
      <vt:lpstr>שקופית 20</vt:lpstr>
      <vt:lpstr>שקופית 21</vt:lpstr>
      <vt:lpstr>שקופית 22</vt:lpstr>
      <vt:lpstr>שקופית 23</vt:lpstr>
      <vt:lpstr>שקופית 24</vt:lpstr>
      <vt:lpstr>שקופית 25</vt:lpstr>
      <vt:lpstr>שקופית 26</vt:lpstr>
      <vt:lpstr>שקופית 27</vt:lpstr>
      <vt:lpstr>שקופית 28</vt:lpstr>
      <vt:lpstr>שקופית 29</vt:lpstr>
      <vt:lpstr>שקופית 30</vt:lpstr>
      <vt:lpstr>שקופית 31</vt:lpstr>
      <vt:lpstr>שקופית 32</vt:lpstr>
      <vt:lpstr>שקופית 33</vt:lpstr>
      <vt:lpstr>שקופית 34</vt:lpstr>
      <vt:lpstr>שקופית 35</vt:lpstr>
      <vt:lpstr>שקופית 36</vt:lpstr>
      <vt:lpstr>שקופית 37</vt:lpstr>
      <vt:lpstr>שקופית 38</vt:lpstr>
      <vt:lpstr>שקופית 39</vt:lpstr>
      <vt:lpstr>שקופית 40</vt:lpstr>
      <vt:lpstr>שקופית 41</vt:lpstr>
      <vt:lpstr>שקופית 42</vt:lpstr>
      <vt:lpstr>שקופית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54</cp:revision>
  <dcterms:created xsi:type="dcterms:W3CDTF">2014-02-06T14:13:59Z</dcterms:created>
  <dcterms:modified xsi:type="dcterms:W3CDTF">2014-06-25T06:49:47Z</dcterms:modified>
</cp:coreProperties>
</file>